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7"/>
  </p:notesMasterIdLst>
  <p:sldIdLst>
    <p:sldId id="257" r:id="rId2"/>
    <p:sldId id="389" r:id="rId3"/>
    <p:sldId id="311" r:id="rId4"/>
    <p:sldId id="373" r:id="rId5"/>
    <p:sldId id="317" r:id="rId6"/>
    <p:sldId id="383" r:id="rId7"/>
    <p:sldId id="384" r:id="rId8"/>
    <p:sldId id="385" r:id="rId9"/>
    <p:sldId id="381" r:id="rId10"/>
    <p:sldId id="329" r:id="rId11"/>
    <p:sldId id="330" r:id="rId12"/>
    <p:sldId id="363" r:id="rId13"/>
    <p:sldId id="376" r:id="rId14"/>
    <p:sldId id="332" r:id="rId15"/>
    <p:sldId id="304" r:id="rId16"/>
    <p:sldId id="318" r:id="rId17"/>
    <p:sldId id="379" r:id="rId18"/>
    <p:sldId id="371" r:id="rId19"/>
    <p:sldId id="307" r:id="rId20"/>
    <p:sldId id="308" r:id="rId21"/>
    <p:sldId id="309" r:id="rId22"/>
    <p:sldId id="375" r:id="rId23"/>
    <p:sldId id="393" r:id="rId24"/>
    <p:sldId id="390" r:id="rId25"/>
    <p:sldId id="386" r:id="rId26"/>
    <p:sldId id="382" r:id="rId27"/>
    <p:sldId id="394" r:id="rId28"/>
    <p:sldId id="395" r:id="rId29"/>
    <p:sldId id="388" r:id="rId30"/>
    <p:sldId id="377" r:id="rId31"/>
    <p:sldId id="372" r:id="rId32"/>
    <p:sldId id="369" r:id="rId33"/>
    <p:sldId id="378" r:id="rId34"/>
    <p:sldId id="392" r:id="rId35"/>
    <p:sldId id="391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475" autoAdjust="0"/>
  </p:normalViewPr>
  <p:slideViewPr>
    <p:cSldViewPr snapToGrid="0" snapToObjects="1" showGuides="1">
      <p:cViewPr varScale="1">
        <p:scale>
          <a:sx n="81" d="100"/>
          <a:sy n="81" d="100"/>
        </p:scale>
        <p:origin x="-1320" y="-112"/>
      </p:cViewPr>
      <p:guideLst>
        <p:guide orient="horz" pos="306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/>
              </a:defRPr>
            </a:lvl1pPr>
          </a:lstStyle>
          <a:p>
            <a:fld id="{176A106F-DB56-EE48-8D2B-BBAC6B6BDF7E}" type="datetimeFigureOut">
              <a:rPr lang="fr-FR" smtClean="0"/>
              <a:pPr/>
              <a:t>14/02/16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/>
              </a:defRPr>
            </a:lvl1pPr>
          </a:lstStyle>
          <a:p>
            <a:fld id="{3A2AB6EE-049D-CC4C-A53C-D4324D05F20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1771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937119-BDCB-D54D-BAA5-FB716D069304}" type="slidenum">
              <a:rPr lang="fr-FR"/>
              <a:pPr>
                <a:defRPr/>
              </a:pPr>
              <a:t>10</a:t>
            </a:fld>
            <a:endParaRPr lang="fr-FR"/>
          </a:p>
        </p:txBody>
      </p:sp>
      <p:sp>
        <p:nvSpPr>
          <p:cNvPr id="78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248124-518D-7746-8717-02728CBF19BC}" type="slidenum">
              <a:rPr lang="fr-FR"/>
              <a:pPr>
                <a:defRPr/>
              </a:pPr>
              <a:t>11</a:t>
            </a:fld>
            <a:endParaRPr lang="fr-FR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248124-518D-7746-8717-02728CBF19BC}" type="slidenum">
              <a:rPr lang="fr-FR"/>
              <a:pPr>
                <a:defRPr/>
              </a:pPr>
              <a:t>12</a:t>
            </a:fld>
            <a:endParaRPr lang="fr-FR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58376-EE99-C044-ABC4-ACEB5BDACDDA}" type="slidenum">
              <a:rPr lang="fr-FR"/>
              <a:pPr>
                <a:defRPr/>
              </a:pPr>
              <a:t>14</a:t>
            </a:fld>
            <a:endParaRPr lang="fr-FR"/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7884D-71D4-5D4C-B61D-333A3CB7DE42}" type="slidenum">
              <a:rPr lang="fr-FR"/>
              <a:pPr>
                <a:defRPr/>
              </a:pPr>
              <a:t>16</a:t>
            </a:fld>
            <a:endParaRPr lang="fr-FR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E004F-91DD-424B-B51C-7E056F4BE58B}" type="slidenum">
              <a:rPr lang="fr-FR"/>
              <a:pPr>
                <a:defRPr/>
              </a:pPr>
              <a:t>19</a:t>
            </a:fld>
            <a:endParaRPr lang="fr-FR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8C6100-2DEF-404A-A0BE-018EE41C8273}" type="slidenum">
              <a:rPr lang="fr-FR"/>
              <a:pPr>
                <a:defRPr/>
              </a:pPr>
              <a:t>20</a:t>
            </a:fld>
            <a:endParaRPr lang="fr-FR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54A293-E23F-E045-8035-E2645491C086}" type="slidenum">
              <a:rPr lang="fr-FR"/>
              <a:pPr>
                <a:defRPr/>
              </a:pPr>
              <a:t>21</a:t>
            </a:fld>
            <a:endParaRPr lang="fr-FR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DEEA-440A-624E-BF6D-04F3762779AA}" type="datetimeFigureOut">
              <a:rPr lang="fr-FR" smtClean="0"/>
              <a:t>14/02/16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4E4CF-5911-F841-A0AF-02AAC04090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094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DEEA-440A-624E-BF6D-04F3762779AA}" type="datetimeFigureOut">
              <a:rPr lang="fr-FR" smtClean="0"/>
              <a:t>14/02/16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4E4CF-5911-F841-A0AF-02AAC04090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3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DEEA-440A-624E-BF6D-04F3762779AA}" type="datetimeFigureOut">
              <a:rPr lang="fr-FR" smtClean="0"/>
              <a:t>14/02/16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4E4CF-5911-F841-A0AF-02AAC04090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19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DEEA-440A-624E-BF6D-04F3762779AA}" type="datetimeFigureOut">
              <a:rPr lang="fr-FR" smtClean="0"/>
              <a:t>14/02/16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4E4CF-5911-F841-A0AF-02AAC04090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54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DEEA-440A-624E-BF6D-04F3762779AA}" type="datetimeFigureOut">
              <a:rPr lang="fr-FR" smtClean="0"/>
              <a:t>14/02/16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4E4CF-5911-F841-A0AF-02AAC04090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449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DEEA-440A-624E-BF6D-04F3762779AA}" type="datetimeFigureOut">
              <a:rPr lang="fr-FR" smtClean="0"/>
              <a:t>14/02/16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4E4CF-5911-F841-A0AF-02AAC04090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58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DEEA-440A-624E-BF6D-04F3762779AA}" type="datetimeFigureOut">
              <a:rPr lang="fr-FR" smtClean="0"/>
              <a:t>14/02/16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4E4CF-5911-F841-A0AF-02AAC04090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95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DEEA-440A-624E-BF6D-04F3762779AA}" type="datetimeFigureOut">
              <a:rPr lang="fr-FR" smtClean="0"/>
              <a:t>14/02/16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4E4CF-5911-F841-A0AF-02AAC04090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92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DEEA-440A-624E-BF6D-04F3762779AA}" type="datetimeFigureOut">
              <a:rPr lang="fr-FR" smtClean="0"/>
              <a:t>14/02/16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4E4CF-5911-F841-A0AF-02AAC04090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50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DEEA-440A-624E-BF6D-04F3762779AA}" type="datetimeFigureOut">
              <a:rPr lang="fr-FR" smtClean="0"/>
              <a:t>14/02/16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4E4CF-5911-F841-A0AF-02AAC04090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7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DEEA-440A-624E-BF6D-04F3762779AA}" type="datetimeFigureOut">
              <a:rPr lang="fr-FR" smtClean="0"/>
              <a:t>14/02/16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4E4CF-5911-F841-A0AF-02AAC04090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74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CDEEA-440A-624E-BF6D-04F3762779AA}" type="datetimeFigureOut">
              <a:rPr lang="fr-FR" smtClean="0"/>
              <a:pPr/>
              <a:t>14/02/16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4E4CF-5911-F841-A0AF-02AAC04090A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012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1.png"/><Relationship Id="rId1" Type="http://schemas.microsoft.com/office/2007/relationships/media" Target="file://localhost/Users/petit/Desktop/pascal/lecture/anim_radial_inc30_lat30.mpeg" TargetMode="External"/><Relationship Id="rId2" Type="http://schemas.openxmlformats.org/officeDocument/2006/relationships/video" Target="file://localhost/Users/petit/Desktop/pascal/lecture/anim_radial_inc30_lat30.mpe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2.png"/><Relationship Id="rId1" Type="http://schemas.microsoft.com/office/2007/relationships/media" Target="file://localhost/Users/petit/Desktop/pascal/lecture/anim_radial_inc30_lat60.mpg" TargetMode="External"/><Relationship Id="rId2" Type="http://schemas.openxmlformats.org/officeDocument/2006/relationships/video" Target="file://localhost/Users/petit/Desktop/pascal/lecture/anim_radial_inc30_lat60.m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2.png"/><Relationship Id="rId1" Type="http://schemas.microsoft.com/office/2007/relationships/media" Target="file://localhost/Users/petit/Desktop/pascal/lecture/anim_radial_inc30_lat60.mpg" TargetMode="External"/><Relationship Id="rId2" Type="http://schemas.openxmlformats.org/officeDocument/2006/relationships/video" Target="file://localhost/Users/petit/Desktop/pascal/lecture/anim_radial_inc30_lat60.m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1" Type="http://schemas.microsoft.com/office/2007/relationships/media" Target="file://localhost/Users/petit/Desktop/pascal/lecture/anim_azim_inc30_lat30.mpg" TargetMode="External"/><Relationship Id="rId2" Type="http://schemas.openxmlformats.org/officeDocument/2006/relationships/video" Target="file://localhost/Users/petit/Desktop/pascal/lecture/anim_azim_inc30_lat30.m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4.png"/><Relationship Id="rId1" Type="http://schemas.microsoft.com/office/2007/relationships/media" Target="file://localhost/Users/petit/Desktop/pascal/lecture/buildV.mpg" TargetMode="External"/><Relationship Id="rId2" Type="http://schemas.openxmlformats.org/officeDocument/2006/relationships/video" Target="file://localhost/Users/petit/Desktop/pascal/lecture/buildV.m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41755" y="959934"/>
            <a:ext cx="3755919" cy="830997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BCool</a:t>
            </a:r>
            <a:endParaRPr lang="fr-FR" sz="2400" b="1" dirty="0" smtClean="0"/>
          </a:p>
          <a:p>
            <a:pPr algn="ctr"/>
            <a:r>
              <a:rPr lang="fr-FR" sz="2400" b="1" dirty="0" smtClean="0"/>
              <a:t>Introduction and </a:t>
            </a:r>
            <a:r>
              <a:rPr lang="fr-FR" sz="2400" b="1" dirty="0" err="1" smtClean="0"/>
              <a:t>Highlights</a:t>
            </a:r>
            <a:endParaRPr lang="fr-FR" sz="2400" b="1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736226" y="2095419"/>
            <a:ext cx="2911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Pascal </a:t>
            </a:r>
            <a:r>
              <a:rPr lang="fr-FR" sz="2400" dirty="0" smtClean="0"/>
              <a:t>Petit</a:t>
            </a:r>
          </a:p>
          <a:p>
            <a:endParaRPr lang="fr-FR" sz="2400" dirty="0" smtClean="0"/>
          </a:p>
          <a:p>
            <a:r>
              <a:rPr lang="fr-FR" sz="2400" dirty="0" smtClean="0"/>
              <a:t>S. </a:t>
            </a:r>
            <a:r>
              <a:rPr lang="fr-FR" sz="2400" dirty="0" err="1" smtClean="0"/>
              <a:t>Jeffers</a:t>
            </a:r>
            <a:r>
              <a:rPr lang="fr-FR" sz="2400" dirty="0" smtClean="0"/>
              <a:t>, S. Marsden, </a:t>
            </a:r>
          </a:p>
          <a:p>
            <a:r>
              <a:rPr lang="fr-FR" sz="2400" dirty="0" smtClean="0"/>
              <a:t>J. Morin, A. </a:t>
            </a:r>
            <a:r>
              <a:rPr lang="fr-FR" sz="2400" dirty="0" err="1" smtClean="0"/>
              <a:t>Vidotto</a:t>
            </a:r>
            <a:r>
              <a:rPr lang="fr-FR" sz="2400" dirty="0" smtClean="0"/>
              <a:t>, </a:t>
            </a:r>
          </a:p>
          <a:p>
            <a:r>
              <a:rPr lang="fr-FR" sz="2400" dirty="0" err="1" smtClean="0"/>
              <a:t>BCool</a:t>
            </a:r>
            <a:r>
              <a:rPr lang="fr-FR" sz="2400" dirty="0" smtClean="0"/>
              <a:t> collaboration</a:t>
            </a:r>
            <a:endParaRPr lang="fr-FR" sz="2400" dirty="0"/>
          </a:p>
        </p:txBody>
      </p:sp>
      <p:pic>
        <p:nvPicPr>
          <p:cNvPr id="11" name="Image 10" descr="Capture d’écran 2014-11-30 à 16.31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75" y="4079033"/>
            <a:ext cx="1030805" cy="1543045"/>
          </a:xfrm>
          <a:prstGeom prst="rect">
            <a:avLst/>
          </a:prstGeom>
        </p:spPr>
      </p:pic>
      <p:pic>
        <p:nvPicPr>
          <p:cNvPr id="12" name="Image 11" descr="Capture d’écran 2014-11-30 à 16.30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5" y="4317585"/>
            <a:ext cx="1609880" cy="825359"/>
          </a:xfrm>
          <a:prstGeom prst="rect">
            <a:avLst/>
          </a:prstGeom>
        </p:spPr>
      </p:pic>
      <p:pic>
        <p:nvPicPr>
          <p:cNvPr id="13" name="Image 12" descr="Capture d’écran 2014-12-01 à 05.01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13" y="1166642"/>
            <a:ext cx="4818961" cy="424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7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501613" y="765175"/>
            <a:ext cx="2494042" cy="83099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Zeeman-Doppler</a:t>
            </a:r>
          </a:p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Imaging  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231775" y="41687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07950" y="4389438"/>
            <a:ext cx="29560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pt-PT" sz="2400" dirty="0" smtClean="0">
                <a:latin typeface="Helvetica"/>
                <a:cs typeface="Helvetica"/>
              </a:rPr>
              <a:t>1 - Longitude </a:t>
            </a:r>
            <a:r>
              <a:rPr lang="pt-PT" sz="2400" dirty="0" err="1" smtClean="0">
                <a:latin typeface="Helvetica"/>
                <a:cs typeface="Helvetica"/>
              </a:rPr>
              <a:t>of</a:t>
            </a:r>
            <a:endParaRPr lang="pt-PT" sz="2400" dirty="0" smtClean="0">
              <a:latin typeface="Helvetica"/>
              <a:cs typeface="Helvetica"/>
            </a:endParaRPr>
          </a:p>
          <a:p>
            <a:pPr marL="0" indent="0">
              <a:defRPr/>
            </a:pPr>
            <a:r>
              <a:rPr lang="pt-PT" sz="2400" dirty="0">
                <a:latin typeface="Helvetica"/>
                <a:cs typeface="Helvetica"/>
              </a:rPr>
              <a:t> </a:t>
            </a:r>
            <a:r>
              <a:rPr lang="pt-PT" sz="2400" dirty="0" smtClean="0">
                <a:latin typeface="Helvetica"/>
                <a:cs typeface="Helvetica"/>
              </a:rPr>
              <a:t>    </a:t>
            </a:r>
            <a:r>
              <a:rPr lang="pt-PT" sz="2400" dirty="0" err="1" smtClean="0">
                <a:latin typeface="Helvetica"/>
                <a:cs typeface="Helvetica"/>
              </a:rPr>
              <a:t>magnetic</a:t>
            </a:r>
            <a:r>
              <a:rPr lang="pt-PT" sz="2400" dirty="0" smtClean="0">
                <a:latin typeface="Helvetica"/>
                <a:cs typeface="Helvetica"/>
              </a:rPr>
              <a:t> </a:t>
            </a:r>
            <a:r>
              <a:rPr lang="pt-PT" sz="2400" dirty="0" err="1" smtClean="0">
                <a:latin typeface="Helvetica"/>
                <a:cs typeface="Helvetica"/>
              </a:rPr>
              <a:t>regions</a:t>
            </a:r>
            <a:endParaRPr lang="en-US" sz="2400" dirty="0" smtClean="0">
              <a:latin typeface="Helvetica"/>
              <a:cs typeface="Helvetica"/>
            </a:endParaRPr>
          </a:p>
        </p:txBody>
      </p:sp>
      <p:pic>
        <p:nvPicPr>
          <p:cNvPr id="77830" name="anim_radial_inc30_lat30.mpeg" descr="/Users/petit/Desktop/lecture/anim_radial_inc30_lat30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-1676400"/>
            <a:ext cx="6145213" cy="86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28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78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0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83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anim_radial_inc30_lat60.mpg" descr="/Users/petit/Desktop/lecture/anim_radial_inc30_lat60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1219200"/>
            <a:ext cx="5946775" cy="835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01613" y="765175"/>
            <a:ext cx="2494042" cy="83099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Zeeman-Doppler</a:t>
            </a:r>
          </a:p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Imaging  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1775" y="41687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7950" y="4389438"/>
            <a:ext cx="29560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pt-PT" sz="2400" dirty="0">
                <a:latin typeface="Helvetica"/>
                <a:cs typeface="Helvetica"/>
              </a:rPr>
              <a:t>2</a:t>
            </a:r>
            <a:r>
              <a:rPr lang="pt-PT" sz="2400" dirty="0" smtClean="0">
                <a:latin typeface="Helvetica"/>
                <a:cs typeface="Helvetica"/>
              </a:rPr>
              <a:t> - Latitude </a:t>
            </a:r>
            <a:r>
              <a:rPr lang="pt-PT" sz="2400" dirty="0" err="1" smtClean="0">
                <a:latin typeface="Helvetica"/>
                <a:cs typeface="Helvetica"/>
              </a:rPr>
              <a:t>of</a:t>
            </a:r>
            <a:endParaRPr lang="pt-PT" sz="2400" dirty="0" smtClean="0">
              <a:latin typeface="Helvetica"/>
              <a:cs typeface="Helvetica"/>
            </a:endParaRPr>
          </a:p>
          <a:p>
            <a:pPr marL="0" indent="0">
              <a:defRPr/>
            </a:pPr>
            <a:r>
              <a:rPr lang="pt-PT" sz="2400" dirty="0">
                <a:latin typeface="Helvetica"/>
                <a:cs typeface="Helvetica"/>
              </a:rPr>
              <a:t> </a:t>
            </a:r>
            <a:r>
              <a:rPr lang="pt-PT" sz="2400" dirty="0" smtClean="0">
                <a:latin typeface="Helvetica"/>
                <a:cs typeface="Helvetica"/>
              </a:rPr>
              <a:t>    </a:t>
            </a:r>
            <a:r>
              <a:rPr lang="pt-PT" sz="2400" dirty="0" err="1" smtClean="0">
                <a:latin typeface="Helvetica"/>
                <a:cs typeface="Helvetica"/>
              </a:rPr>
              <a:t>magnetic</a:t>
            </a:r>
            <a:r>
              <a:rPr lang="pt-PT" sz="2400" dirty="0" smtClean="0">
                <a:latin typeface="Helvetica"/>
                <a:cs typeface="Helvetica"/>
              </a:rPr>
              <a:t> </a:t>
            </a:r>
            <a:r>
              <a:rPr lang="pt-PT" sz="2400" dirty="0" err="1" smtClean="0">
                <a:latin typeface="Helvetica"/>
                <a:cs typeface="Helvetica"/>
              </a:rPr>
              <a:t>regions</a:t>
            </a:r>
            <a:endParaRPr lang="en-US" sz="24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66590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" fill="hold"/>
                                        <p:tgtEl>
                                          <p:spTgt spid="798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87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8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98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anim_radial_inc30_lat60.mpg" descr="/Users/petit/Desktop/lecture/anim_radial_inc30_lat60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1219200"/>
            <a:ext cx="5946775" cy="835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01613" y="765175"/>
            <a:ext cx="2494042" cy="83099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Zeeman-Doppler</a:t>
            </a:r>
          </a:p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Imaging  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1775" y="41687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7950" y="4389438"/>
            <a:ext cx="29560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pt-PT" sz="2400" dirty="0">
                <a:latin typeface="Helvetica"/>
                <a:cs typeface="Helvetica"/>
              </a:rPr>
              <a:t>2</a:t>
            </a:r>
            <a:r>
              <a:rPr lang="pt-PT" sz="2400" dirty="0" smtClean="0">
                <a:latin typeface="Helvetica"/>
                <a:cs typeface="Helvetica"/>
              </a:rPr>
              <a:t> - Latitude </a:t>
            </a:r>
            <a:r>
              <a:rPr lang="pt-PT" sz="2400" dirty="0" err="1" smtClean="0">
                <a:latin typeface="Helvetica"/>
                <a:cs typeface="Helvetica"/>
              </a:rPr>
              <a:t>of</a:t>
            </a:r>
            <a:endParaRPr lang="pt-PT" sz="2400" dirty="0" smtClean="0">
              <a:latin typeface="Helvetica"/>
              <a:cs typeface="Helvetica"/>
            </a:endParaRPr>
          </a:p>
          <a:p>
            <a:pPr marL="0" indent="0">
              <a:defRPr/>
            </a:pPr>
            <a:r>
              <a:rPr lang="pt-PT" sz="2400" dirty="0">
                <a:latin typeface="Helvetica"/>
                <a:cs typeface="Helvetica"/>
              </a:rPr>
              <a:t> </a:t>
            </a:r>
            <a:r>
              <a:rPr lang="pt-PT" sz="2400" dirty="0" smtClean="0">
                <a:latin typeface="Helvetica"/>
                <a:cs typeface="Helvetica"/>
              </a:rPr>
              <a:t>    </a:t>
            </a:r>
            <a:r>
              <a:rPr lang="pt-PT" sz="2400" dirty="0" err="1" smtClean="0">
                <a:latin typeface="Helvetica"/>
                <a:cs typeface="Helvetica"/>
              </a:rPr>
              <a:t>magnetic</a:t>
            </a:r>
            <a:r>
              <a:rPr lang="pt-PT" sz="2400" dirty="0" smtClean="0">
                <a:latin typeface="Helvetica"/>
                <a:cs typeface="Helvetica"/>
              </a:rPr>
              <a:t> </a:t>
            </a:r>
            <a:r>
              <a:rPr lang="pt-PT" sz="2400" dirty="0" err="1" smtClean="0">
                <a:latin typeface="Helvetica"/>
                <a:cs typeface="Helvetica"/>
              </a:rPr>
              <a:t>regions</a:t>
            </a:r>
            <a:endParaRPr lang="en-US" sz="24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146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" fill="hold"/>
                                        <p:tgtEl>
                                          <p:spTgt spid="798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87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8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98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anim_azim_inc30_lat30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1066800"/>
            <a:ext cx="56388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01613" y="765175"/>
            <a:ext cx="2494042" cy="83099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Zeeman-Doppler</a:t>
            </a:r>
          </a:p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Imaging  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1775" y="41687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7950" y="4389438"/>
            <a:ext cx="24770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pt-PT" sz="2400" dirty="0">
                <a:latin typeface="Helvetica"/>
                <a:cs typeface="Helvetica"/>
              </a:rPr>
              <a:t>3</a:t>
            </a:r>
            <a:r>
              <a:rPr lang="pt-PT" sz="2400" dirty="0" smtClean="0">
                <a:latin typeface="Helvetica"/>
                <a:cs typeface="Helvetica"/>
              </a:rPr>
              <a:t> - </a:t>
            </a:r>
            <a:r>
              <a:rPr lang="pt-PT" sz="2400" dirty="0" err="1" smtClean="0">
                <a:latin typeface="Helvetica"/>
                <a:cs typeface="Helvetica"/>
              </a:rPr>
              <a:t>Orientation</a:t>
            </a:r>
            <a:r>
              <a:rPr lang="pt-PT" sz="2400" dirty="0" smtClean="0">
                <a:latin typeface="Helvetica"/>
                <a:cs typeface="Helvetica"/>
              </a:rPr>
              <a:t> </a:t>
            </a:r>
            <a:r>
              <a:rPr lang="pt-PT" sz="2400" dirty="0" err="1" smtClean="0">
                <a:latin typeface="Helvetica"/>
                <a:cs typeface="Helvetica"/>
              </a:rPr>
              <a:t>of</a:t>
            </a:r>
            <a:endParaRPr lang="pt-PT" sz="2400" dirty="0" smtClean="0">
              <a:latin typeface="Helvetica"/>
              <a:cs typeface="Helvetica"/>
            </a:endParaRPr>
          </a:p>
          <a:p>
            <a:pPr marL="0" indent="0">
              <a:defRPr/>
            </a:pPr>
            <a:r>
              <a:rPr lang="pt-PT" sz="2400" dirty="0">
                <a:latin typeface="Helvetica"/>
                <a:cs typeface="Helvetica"/>
              </a:rPr>
              <a:t> </a:t>
            </a:r>
            <a:r>
              <a:rPr lang="pt-PT" sz="2400" dirty="0" smtClean="0">
                <a:latin typeface="Helvetica"/>
                <a:cs typeface="Helvetica"/>
              </a:rPr>
              <a:t>    </a:t>
            </a:r>
            <a:r>
              <a:rPr lang="pt-PT" sz="2400" dirty="0" err="1" smtClean="0">
                <a:latin typeface="Helvetica"/>
                <a:cs typeface="Helvetica"/>
              </a:rPr>
              <a:t>field</a:t>
            </a:r>
            <a:r>
              <a:rPr lang="pt-PT" sz="2400" dirty="0" smtClean="0">
                <a:latin typeface="Helvetica"/>
                <a:cs typeface="Helvetica"/>
              </a:rPr>
              <a:t> </a:t>
            </a:r>
            <a:r>
              <a:rPr lang="pt-PT" sz="2400" dirty="0" err="1" smtClean="0">
                <a:latin typeface="Helvetica"/>
                <a:cs typeface="Helvetica"/>
              </a:rPr>
              <a:t>lines</a:t>
            </a:r>
            <a:endParaRPr lang="en-US" sz="24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2718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4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6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839866" y="1052513"/>
            <a:ext cx="2192119" cy="646331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 smtClean="0">
                <a:cs typeface="+mn-cs"/>
              </a:rPr>
              <a:t>Time-</a:t>
            </a:r>
            <a:r>
              <a:rPr lang="fr-FR" dirty="0" err="1" smtClean="0">
                <a:cs typeface="+mn-cs"/>
              </a:rPr>
              <a:t>series</a:t>
            </a:r>
            <a:endParaRPr lang="fr-FR" dirty="0" smtClean="0">
              <a:cs typeface="+mn-cs"/>
            </a:endParaRPr>
          </a:p>
          <a:p>
            <a:pPr algn="ctr">
              <a:defRPr/>
            </a:pPr>
            <a:r>
              <a:rPr lang="fr-FR" dirty="0" smtClean="0"/>
              <a:t>of </a:t>
            </a:r>
            <a:r>
              <a:rPr lang="fr-FR" dirty="0" err="1" smtClean="0"/>
              <a:t>polarized</a:t>
            </a:r>
            <a:r>
              <a:rPr lang="fr-FR" dirty="0" smtClean="0"/>
              <a:t> profiles</a:t>
            </a:r>
            <a:endParaRPr lang="fr-FR" dirty="0">
              <a:cs typeface="+mn-cs"/>
            </a:endParaRPr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2843213" y="1844675"/>
            <a:ext cx="230187" cy="2667000"/>
          </a:xfrm>
          <a:prstGeom prst="downArrow">
            <a:avLst>
              <a:gd name="adj1" fmla="val 50000"/>
              <a:gd name="adj2" fmla="val 289656"/>
            </a:avLst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99CCFF"/>
              </a:solidFill>
              <a:latin typeface="Times New Roman" charset="0"/>
              <a:cs typeface="+mn-cs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714556" y="4595331"/>
            <a:ext cx="2505814" cy="36933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dirty="0" err="1" smtClean="0">
                <a:cs typeface="+mn-cs"/>
              </a:rPr>
              <a:t>Reconstructed</a:t>
            </a:r>
            <a:r>
              <a:rPr lang="fr-FR" dirty="0" smtClean="0">
                <a:cs typeface="+mn-cs"/>
              </a:rPr>
              <a:t> </a:t>
            </a:r>
            <a:r>
              <a:rPr lang="fr-FR" dirty="0" err="1" smtClean="0">
                <a:cs typeface="+mn-cs"/>
              </a:rPr>
              <a:t>geometry</a:t>
            </a:r>
            <a:endParaRPr lang="fr-FR" dirty="0">
              <a:cs typeface="+mn-cs"/>
            </a:endParaRPr>
          </a:p>
        </p:txBody>
      </p:sp>
      <p:pic>
        <p:nvPicPr>
          <p:cNvPr id="83973" name="buildV.mpg" descr="/Users/petit/Desktop/lecture/buildV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186363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311465" y="2761147"/>
            <a:ext cx="155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Inversion code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740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3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397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ZoneTexte 1"/>
          <p:cNvSpPr txBox="1">
            <a:spLocks noChangeArrowheads="1"/>
          </p:cNvSpPr>
          <p:nvPr/>
        </p:nvSpPr>
        <p:spPr bwMode="auto">
          <a:xfrm>
            <a:off x="251336" y="333375"/>
            <a:ext cx="3557478" cy="83099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400" dirty="0" smtClean="0">
                <a:solidFill>
                  <a:schemeClr val="tx1"/>
                </a:solidFill>
                <a:latin typeface="Helvetica"/>
                <a:cs typeface="Helvetica"/>
              </a:rPr>
              <a:t>Rotation &amp;</a:t>
            </a:r>
          </a:p>
          <a:p>
            <a:pPr algn="ctr" eaLnBrk="1" hangingPunct="1"/>
            <a:r>
              <a:rPr lang="fr-FR" sz="2400" dirty="0" smtClean="0">
                <a:solidFill>
                  <a:schemeClr val="tx1"/>
                </a:solidFill>
                <a:latin typeface="Helvetica"/>
                <a:cs typeface="Helvetica"/>
              </a:rPr>
              <a:t>Spatial </a:t>
            </a:r>
            <a:r>
              <a:rPr lang="fr-FR" sz="2400" dirty="0" err="1" smtClean="0">
                <a:solidFill>
                  <a:schemeClr val="tx1"/>
                </a:solidFill>
                <a:latin typeface="Helvetica"/>
                <a:cs typeface="Helvetica"/>
              </a:rPr>
              <a:t>resolution</a:t>
            </a:r>
            <a:endParaRPr lang="fr-FR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6323" name="ZoneTexte 3"/>
          <p:cNvSpPr txBox="1">
            <a:spLocks noChangeArrowheads="1"/>
          </p:cNvSpPr>
          <p:nvPr/>
        </p:nvSpPr>
        <p:spPr bwMode="auto">
          <a:xfrm>
            <a:off x="141536" y="1930220"/>
            <a:ext cx="353469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Lower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v.sin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(i)</a:t>
            </a:r>
          </a:p>
          <a:p>
            <a:pPr eaLnBrk="1" hangingPunct="1"/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(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projected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rotational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velocity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):</a:t>
            </a:r>
          </a:p>
          <a:p>
            <a:pPr eaLnBrk="1" hangingPunct="1"/>
            <a:endParaRPr lang="fr-FR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Lower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spatial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resolution</a:t>
            </a:r>
            <a:endParaRPr lang="fr-FR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eaLnBrk="1" hangingPunct="1"/>
            <a:endParaRPr lang="fr-FR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eaLnBrk="1" hangingPunct="1"/>
            <a:endParaRPr lang="fr-FR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 eaLnBrk="1" hangingPunct="1">
              <a:buFont typeface="Arial"/>
              <a:buChar char="•"/>
            </a:pPr>
            <a:endParaRPr lang="fr-FR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 eaLnBrk="1" hangingPunct="1"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 eaLnBrk="1" hangingPunct="1"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eaLnBrk="1" hangingPunct="1"/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HR 1099: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v</a:t>
            </a:r>
            <a:r>
              <a:rPr lang="fr-FR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eq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= 40 km/s</a:t>
            </a:r>
          </a:p>
          <a:p>
            <a:pPr eaLnBrk="1" hangingPunct="1"/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Sun: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v</a:t>
            </a:r>
            <a:r>
              <a:rPr lang="fr-FR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eq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~ 2 km/s</a:t>
            </a:r>
            <a:endParaRPr lang="fr-FR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" name="hr1099_vsini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5593" y="0"/>
            <a:ext cx="4879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2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Figure 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395188"/>
            <a:ext cx="6680200" cy="861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258888" y="620713"/>
            <a:ext cx="4392612" cy="88566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814888" y="6189305"/>
            <a:ext cx="3529012" cy="30956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fr-FR">
              <a:solidFill>
                <a:schemeClr val="accent2"/>
              </a:solidFill>
              <a:cs typeface="+mn-cs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743575" y="6240879"/>
            <a:ext cx="1947067" cy="33855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dirty="0" err="1" smtClean="0">
                <a:latin typeface="Helvetica"/>
                <a:cs typeface="Helvetica"/>
              </a:rPr>
              <a:t>Sanderson</a:t>
            </a:r>
            <a:r>
              <a:rPr lang="fr-FR" sz="1600" dirty="0">
                <a:latin typeface="Helvetica"/>
                <a:cs typeface="Helvetica"/>
              </a:rPr>
              <a:t>+</a:t>
            </a:r>
            <a:r>
              <a:rPr lang="fr-FR" sz="1600" dirty="0" smtClean="0">
                <a:latin typeface="Helvetica"/>
                <a:cs typeface="Helvetica"/>
              </a:rPr>
              <a:t> </a:t>
            </a:r>
            <a:r>
              <a:rPr lang="fr-FR" sz="1600" dirty="0">
                <a:latin typeface="Helvetica"/>
                <a:cs typeface="Helvetica"/>
              </a:rPr>
              <a:t>(2003)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92864" y="328560"/>
            <a:ext cx="4007524" cy="83099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ZDI of the </a:t>
            </a:r>
            <a:r>
              <a:rPr lang="fr-FR" sz="2400" dirty="0" err="1" smtClean="0">
                <a:latin typeface="Helvetica"/>
                <a:cs typeface="Helvetica"/>
              </a:rPr>
              <a:t>sun</a:t>
            </a:r>
            <a:r>
              <a:rPr lang="fr-FR" sz="2400" dirty="0" smtClean="0">
                <a:latin typeface="Helvetica"/>
                <a:cs typeface="Helvetica"/>
              </a:rPr>
              <a:t> « as a star »:</a:t>
            </a:r>
          </a:p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Global </a:t>
            </a:r>
            <a:r>
              <a:rPr lang="fr-FR" sz="2400" dirty="0" err="1" smtClean="0">
                <a:latin typeface="Helvetica"/>
                <a:cs typeface="Helvetica"/>
              </a:rPr>
              <a:t>solar</a:t>
            </a:r>
            <a:r>
              <a:rPr lang="fr-FR" sz="2400" dirty="0" smtClean="0">
                <a:latin typeface="Helvetica"/>
                <a:cs typeface="Helvetica"/>
              </a:rPr>
              <a:t> </a:t>
            </a:r>
            <a:r>
              <a:rPr lang="fr-FR" sz="2400" dirty="0" err="1" smtClean="0">
                <a:latin typeface="Helvetica"/>
                <a:cs typeface="Helvetica"/>
              </a:rPr>
              <a:t>field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92863" y="2582485"/>
            <a:ext cx="38266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 smtClean="0">
                <a:latin typeface="Helvetica"/>
                <a:cs typeface="Helvetica"/>
              </a:rPr>
              <a:t>~ </a:t>
            </a:r>
            <a:r>
              <a:rPr lang="fr-FR" sz="2000" dirty="0" err="1" smtClean="0">
                <a:latin typeface="Helvetica"/>
                <a:cs typeface="Helvetica"/>
              </a:rPr>
              <a:t>Dipolar</a:t>
            </a:r>
            <a:r>
              <a:rPr lang="fr-FR" sz="2000" dirty="0" smtClean="0">
                <a:latin typeface="Helvetica"/>
                <a:cs typeface="Helvetica"/>
              </a:rPr>
              <a:t> </a:t>
            </a:r>
            <a:r>
              <a:rPr lang="fr-FR" sz="2000" dirty="0" err="1" smtClean="0">
                <a:latin typeface="Helvetica"/>
                <a:cs typeface="Helvetica"/>
              </a:rPr>
              <a:t>at</a:t>
            </a:r>
            <a:r>
              <a:rPr lang="fr-FR" sz="2000" dirty="0" smtClean="0">
                <a:latin typeface="Helvetica"/>
                <a:cs typeface="Helvetica"/>
              </a:rPr>
              <a:t> </a:t>
            </a:r>
            <a:r>
              <a:rPr lang="fr-FR" sz="2000" dirty="0" err="1" smtClean="0">
                <a:latin typeface="Helvetica"/>
                <a:cs typeface="Helvetica"/>
              </a:rPr>
              <a:t>activity</a:t>
            </a:r>
            <a:r>
              <a:rPr lang="fr-FR" sz="2000" dirty="0" smtClean="0">
                <a:latin typeface="Helvetica"/>
                <a:cs typeface="Helvetica"/>
              </a:rPr>
              <a:t> minimum</a:t>
            </a:r>
          </a:p>
          <a:p>
            <a:endParaRPr lang="fr-FR" sz="2000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fr-FR" sz="2000" dirty="0" smtClean="0">
                <a:latin typeface="Helvetica"/>
                <a:cs typeface="Helvetica"/>
              </a:rPr>
              <a:t>More </a:t>
            </a:r>
            <a:r>
              <a:rPr lang="fr-FR" sz="2000" dirty="0" err="1" smtClean="0">
                <a:latin typeface="Helvetica"/>
                <a:cs typeface="Helvetica"/>
              </a:rPr>
              <a:t>complex</a:t>
            </a:r>
            <a:r>
              <a:rPr lang="fr-FR" sz="2000" dirty="0" smtClean="0">
                <a:latin typeface="Helvetica"/>
                <a:cs typeface="Helvetica"/>
              </a:rPr>
              <a:t> </a:t>
            </a:r>
            <a:r>
              <a:rPr lang="fr-FR" sz="2000" dirty="0" err="1" smtClean="0">
                <a:latin typeface="Helvetica"/>
                <a:cs typeface="Helvetica"/>
              </a:rPr>
              <a:t>near</a:t>
            </a:r>
            <a:r>
              <a:rPr lang="fr-FR" sz="2000" dirty="0" smtClean="0">
                <a:latin typeface="Helvetica"/>
                <a:cs typeface="Helvetica"/>
              </a:rPr>
              <a:t> maximum</a:t>
            </a:r>
          </a:p>
          <a:p>
            <a:r>
              <a:rPr lang="fr-FR" sz="2000" dirty="0" smtClean="0">
                <a:latin typeface="Helvetica"/>
                <a:cs typeface="Helvetica"/>
              </a:rPr>
              <a:t>    (</a:t>
            </a:r>
            <a:r>
              <a:rPr lang="fr-FR" sz="2000" dirty="0" err="1" smtClean="0">
                <a:latin typeface="Helvetica"/>
                <a:cs typeface="Helvetica"/>
              </a:rPr>
              <a:t>quadrupole</a:t>
            </a:r>
            <a:r>
              <a:rPr lang="fr-FR" sz="2000" dirty="0" smtClean="0">
                <a:latin typeface="Helvetica"/>
                <a:cs typeface="Helvetica"/>
              </a:rPr>
              <a:t> ou </a:t>
            </a:r>
            <a:r>
              <a:rPr lang="fr-FR" sz="2000" dirty="0" err="1" smtClean="0">
                <a:latin typeface="Helvetica"/>
                <a:cs typeface="Helvetica"/>
              </a:rPr>
              <a:t>octupole</a:t>
            </a:r>
            <a:r>
              <a:rPr lang="fr-FR" sz="2000" dirty="0" smtClean="0">
                <a:latin typeface="Helvetica"/>
                <a:cs typeface="Helvetica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fr-FR" sz="2000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fr-FR" sz="2000" dirty="0" smtClean="0">
                <a:latin typeface="Helvetica"/>
                <a:cs typeface="Helvetica"/>
              </a:rPr>
              <a:t>&lt; 10 Gauss</a:t>
            </a:r>
          </a:p>
          <a:p>
            <a:r>
              <a:rPr lang="fr-FR" sz="2000" dirty="0">
                <a:latin typeface="Helvetica"/>
                <a:cs typeface="Helvetica"/>
              </a:rPr>
              <a:t> </a:t>
            </a:r>
            <a:r>
              <a:rPr lang="fr-FR" sz="2000" dirty="0" smtClean="0">
                <a:latin typeface="Helvetica"/>
                <a:cs typeface="Helvetica"/>
              </a:rPr>
              <a:t>   (versus &gt; 1 </a:t>
            </a:r>
            <a:r>
              <a:rPr lang="fr-FR" sz="2000" dirty="0" err="1" smtClean="0">
                <a:latin typeface="Helvetica"/>
                <a:cs typeface="Helvetica"/>
              </a:rPr>
              <a:t>kG</a:t>
            </a:r>
            <a:r>
              <a:rPr lang="fr-FR" sz="2000" dirty="0" smtClean="0">
                <a:latin typeface="Helvetica"/>
                <a:cs typeface="Helvetica"/>
              </a:rPr>
              <a:t> in spots)</a:t>
            </a:r>
            <a:endParaRPr lang="fr-FR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280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ZoneTexte 1"/>
          <p:cNvSpPr txBox="1">
            <a:spLocks noChangeArrowheads="1"/>
          </p:cNvSpPr>
          <p:nvPr/>
        </p:nvSpPr>
        <p:spPr bwMode="auto">
          <a:xfrm>
            <a:off x="251336" y="333375"/>
            <a:ext cx="3557478" cy="83099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400" dirty="0" smtClean="0">
                <a:solidFill>
                  <a:schemeClr val="tx1"/>
                </a:solidFill>
                <a:latin typeface="Helvetica"/>
                <a:cs typeface="Helvetica"/>
              </a:rPr>
              <a:t>Rotation &amp;</a:t>
            </a:r>
          </a:p>
          <a:p>
            <a:pPr algn="ctr" eaLnBrk="1" hangingPunct="1"/>
            <a:r>
              <a:rPr lang="fr-FR" sz="2400" dirty="0" smtClean="0">
                <a:solidFill>
                  <a:schemeClr val="tx1"/>
                </a:solidFill>
                <a:latin typeface="Helvetica"/>
                <a:cs typeface="Helvetica"/>
              </a:rPr>
              <a:t>Spatial </a:t>
            </a:r>
            <a:r>
              <a:rPr lang="fr-FR" sz="2400" dirty="0" err="1" smtClean="0">
                <a:solidFill>
                  <a:schemeClr val="tx1"/>
                </a:solidFill>
                <a:latin typeface="Helvetica"/>
                <a:cs typeface="Helvetica"/>
              </a:rPr>
              <a:t>resolution</a:t>
            </a:r>
            <a:endParaRPr lang="fr-FR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6323" name="ZoneTexte 3"/>
          <p:cNvSpPr txBox="1">
            <a:spLocks noChangeArrowheads="1"/>
          </p:cNvSpPr>
          <p:nvPr/>
        </p:nvSpPr>
        <p:spPr bwMode="auto">
          <a:xfrm>
            <a:off x="141536" y="1930220"/>
            <a:ext cx="353469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Lower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v.sin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(i)</a:t>
            </a:r>
          </a:p>
          <a:p>
            <a:pPr eaLnBrk="1" hangingPunct="1"/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(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projected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rotational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velocity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):</a:t>
            </a:r>
          </a:p>
          <a:p>
            <a:pPr eaLnBrk="1" hangingPunct="1"/>
            <a:endParaRPr lang="fr-FR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Lower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spatial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resolution</a:t>
            </a:r>
            <a:endParaRPr lang="fr-FR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eaLnBrk="1" hangingPunct="1"/>
            <a:endParaRPr lang="fr-FR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increased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sensitivity</a:t>
            </a:r>
            <a:endParaRPr lang="fr-FR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eaLnBrk="1" hangingPunct="1"/>
            <a:endParaRPr lang="fr-FR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 eaLnBrk="1" hangingPunct="1">
              <a:buFont typeface="Arial"/>
              <a:buChar char="•"/>
            </a:pPr>
            <a:endParaRPr lang="fr-FR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 eaLnBrk="1" hangingPunct="1"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 eaLnBrk="1" hangingPunct="1"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eaLnBrk="1" hangingPunct="1"/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HR 1099: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v</a:t>
            </a:r>
            <a:r>
              <a:rPr lang="fr-FR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eq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= 40 km/s</a:t>
            </a:r>
          </a:p>
          <a:p>
            <a:pPr eaLnBrk="1" hangingPunct="1"/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Sun: </a:t>
            </a:r>
            <a:r>
              <a:rPr lang="fr-FR" dirty="0" err="1" smtClean="0">
                <a:solidFill>
                  <a:srgbClr val="000000"/>
                </a:solidFill>
                <a:latin typeface="Helvetica"/>
                <a:cs typeface="Helvetica"/>
              </a:rPr>
              <a:t>v</a:t>
            </a:r>
            <a:r>
              <a:rPr lang="fr-FR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eq</a:t>
            </a:r>
            <a:r>
              <a:rPr lang="fr-FR" dirty="0" smtClean="0">
                <a:solidFill>
                  <a:srgbClr val="000000"/>
                </a:solidFill>
                <a:latin typeface="Helvetica"/>
                <a:cs typeface="Helvetica"/>
              </a:rPr>
              <a:t> ~ 2 km/s</a:t>
            </a:r>
            <a:endParaRPr lang="fr-FR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" name="hr1099_vsini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5593" y="0"/>
            <a:ext cx="4879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0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4-11-30 at 23.16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3102346"/>
            <a:ext cx="9144000" cy="18579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74780" y="372750"/>
            <a:ext cx="3616870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ZDI of the Sun « as a star »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17853" y="1560048"/>
            <a:ext cx="2428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 smtClean="0"/>
              <a:t>HMI </a:t>
            </a:r>
            <a:r>
              <a:rPr lang="fr-FR" sz="2000" dirty="0" err="1" smtClean="0"/>
              <a:t>magnetogram</a:t>
            </a:r>
            <a:endParaRPr lang="fr-FR" sz="2000" dirty="0" smtClean="0"/>
          </a:p>
          <a:p>
            <a:pPr marL="285750" indent="-285750">
              <a:buFont typeface="Arial"/>
              <a:buChar char="•"/>
            </a:pPr>
            <a:r>
              <a:rPr lang="fr-FR" sz="2000" dirty="0" err="1" smtClean="0"/>
              <a:t>Velocity</a:t>
            </a:r>
            <a:r>
              <a:rPr lang="fr-FR" sz="2000" dirty="0" smtClean="0"/>
              <a:t> </a:t>
            </a:r>
            <a:r>
              <a:rPr lang="fr-FR" sz="2000" dirty="0" err="1" smtClean="0"/>
              <a:t>map</a:t>
            </a:r>
            <a:endParaRPr lang="fr-FR" sz="2000" dirty="0" smtClean="0"/>
          </a:p>
          <a:p>
            <a:pPr marL="285750" indent="-285750">
              <a:buFont typeface="Arial"/>
              <a:buChar char="•"/>
            </a:pPr>
            <a:r>
              <a:rPr lang="fr-FR" sz="2000" dirty="0" smtClean="0"/>
              <a:t>Continuum </a:t>
            </a:r>
            <a:r>
              <a:rPr lang="fr-FR" sz="2000" dirty="0" err="1" smtClean="0"/>
              <a:t>map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3699706" y="1665299"/>
            <a:ext cx="361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« </a:t>
            </a:r>
            <a:r>
              <a:rPr lang="fr-FR" sz="2000" dirty="0" err="1" smtClean="0"/>
              <a:t>sun</a:t>
            </a:r>
            <a:r>
              <a:rPr lang="fr-FR" sz="2000" dirty="0" smtClean="0"/>
              <a:t>-as-a-star » (disc-</a:t>
            </a:r>
            <a:r>
              <a:rPr lang="fr-FR" sz="2000" dirty="0" err="1" smtClean="0"/>
              <a:t>inegrated</a:t>
            </a:r>
            <a:r>
              <a:rPr lang="fr-FR" sz="2000" dirty="0" smtClean="0"/>
              <a:t>) </a:t>
            </a:r>
          </a:p>
          <a:p>
            <a:r>
              <a:rPr lang="fr-FR" sz="2000" dirty="0" smtClean="0"/>
              <a:t>Stokes I &amp; V line profiles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980146" y="5171954"/>
            <a:ext cx="1612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ZDI </a:t>
            </a:r>
            <a:r>
              <a:rPr lang="fr-FR" sz="2000" dirty="0" err="1" smtClean="0"/>
              <a:t>solar</a:t>
            </a:r>
            <a:r>
              <a:rPr lang="fr-FR" sz="2000" dirty="0" smtClean="0"/>
              <a:t> </a:t>
            </a:r>
            <a:r>
              <a:rPr lang="fr-FR" sz="2000" dirty="0" err="1" smtClean="0"/>
              <a:t>map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5218237" y="5116730"/>
            <a:ext cx="3015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/>
              <a:t>Filtered</a:t>
            </a:r>
            <a:r>
              <a:rPr lang="fr-FR" sz="2000" dirty="0" smtClean="0"/>
              <a:t> HMI </a:t>
            </a:r>
            <a:r>
              <a:rPr lang="fr-FR" sz="2000" dirty="0" err="1" smtClean="0"/>
              <a:t>magnetogram</a:t>
            </a:r>
            <a:endParaRPr lang="fr-FR" sz="2000" dirty="0" smtClean="0"/>
          </a:p>
          <a:p>
            <a:r>
              <a:rPr lang="fr-FR" sz="2000" dirty="0" smtClean="0"/>
              <a:t>(2012 Sept.)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7330562" y="6488668"/>
            <a:ext cx="176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Fares</a:t>
            </a:r>
            <a:r>
              <a:rPr lang="fr-FR" dirty="0" smtClean="0"/>
              <a:t>+ </a:t>
            </a:r>
            <a:r>
              <a:rPr lang="fr-FR" dirty="0" smtClean="0"/>
              <a:t>(in </a:t>
            </a:r>
            <a:r>
              <a:rPr lang="fr-FR" dirty="0" err="1" smtClean="0"/>
              <a:t>prep</a:t>
            </a:r>
            <a:r>
              <a:rPr lang="fr-FR" dirty="0" smtClean="0"/>
              <a:t>.)</a:t>
            </a:r>
            <a:endParaRPr lang="fr-FR" dirty="0"/>
          </a:p>
        </p:txBody>
      </p:sp>
      <p:sp>
        <p:nvSpPr>
          <p:cNvPr id="9" name="Accolade fermante 8"/>
          <p:cNvSpPr/>
          <p:nvPr/>
        </p:nvSpPr>
        <p:spPr>
          <a:xfrm>
            <a:off x="3175120" y="1601466"/>
            <a:ext cx="124244" cy="92333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96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670425" cy="662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244971" y="5926944"/>
            <a:ext cx="13080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dirty="0">
                <a:latin typeface="Helvetica"/>
                <a:cs typeface="Helvetica"/>
              </a:rPr>
              <a:t>(</a:t>
            </a:r>
            <a:r>
              <a:rPr lang="fr-FR" sz="1600" dirty="0" smtClean="0">
                <a:latin typeface="Helvetica"/>
                <a:cs typeface="Helvetica"/>
              </a:rPr>
              <a:t>Hall+ </a:t>
            </a:r>
            <a:r>
              <a:rPr lang="fr-FR" sz="1600" dirty="0">
                <a:latin typeface="Helvetica"/>
                <a:cs typeface="Helvetica"/>
              </a:rPr>
              <a:t>2007)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383021" y="190500"/>
            <a:ext cx="3135918" cy="46166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ZDI of a </a:t>
            </a:r>
            <a:r>
              <a:rPr lang="fr-FR" sz="2400" dirty="0" err="1" smtClean="0">
                <a:latin typeface="Helvetica"/>
                <a:cs typeface="Helvetica"/>
              </a:rPr>
              <a:t>solar</a:t>
            </a:r>
            <a:r>
              <a:rPr lang="fr-FR" sz="2400" dirty="0" smtClean="0">
                <a:latin typeface="Helvetica"/>
                <a:cs typeface="Helvetica"/>
              </a:rPr>
              <a:t> </a:t>
            </a:r>
            <a:r>
              <a:rPr lang="fr-FR" sz="2400" dirty="0" err="1" smtClean="0">
                <a:latin typeface="Helvetica"/>
                <a:cs typeface="Helvetica"/>
              </a:rPr>
              <a:t>twin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116013" y="261938"/>
            <a:ext cx="27631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err="1" smtClean="0">
                <a:solidFill>
                  <a:srgbClr val="FF3300"/>
                </a:solidFill>
                <a:latin typeface="Helvetica"/>
                <a:cs typeface="Helvetica"/>
              </a:rPr>
              <a:t>CaII</a:t>
            </a:r>
            <a:r>
              <a:rPr lang="fr-FR" dirty="0" smtClean="0">
                <a:solidFill>
                  <a:srgbClr val="FF3300"/>
                </a:solidFill>
                <a:latin typeface="Helvetica"/>
                <a:cs typeface="Helvetica"/>
              </a:rPr>
              <a:t> </a:t>
            </a:r>
            <a:r>
              <a:rPr lang="fr-FR" dirty="0">
                <a:solidFill>
                  <a:srgbClr val="FF3300"/>
                </a:solidFill>
                <a:latin typeface="Helvetica"/>
                <a:cs typeface="Helvetica"/>
              </a:rPr>
              <a:t>H &amp; </a:t>
            </a:r>
            <a:r>
              <a:rPr lang="fr-FR" dirty="0" smtClean="0">
                <a:solidFill>
                  <a:srgbClr val="FF3300"/>
                </a:solidFill>
                <a:latin typeface="Helvetica"/>
                <a:cs typeface="Helvetica"/>
              </a:rPr>
              <a:t>K </a:t>
            </a:r>
            <a:r>
              <a:rPr lang="fr-FR" dirty="0" err="1" smtClean="0">
                <a:solidFill>
                  <a:srgbClr val="FF3300"/>
                </a:solidFill>
                <a:latin typeface="Helvetica"/>
                <a:cs typeface="Helvetica"/>
              </a:rPr>
              <a:t>core</a:t>
            </a:r>
            <a:r>
              <a:rPr lang="fr-FR" dirty="0" smtClean="0">
                <a:solidFill>
                  <a:srgbClr val="FF3300"/>
                </a:solidFill>
                <a:latin typeface="Helvetica"/>
                <a:cs typeface="Helvetica"/>
              </a:rPr>
              <a:t> </a:t>
            </a:r>
            <a:r>
              <a:rPr lang="fr-FR" dirty="0" err="1" smtClean="0">
                <a:solidFill>
                  <a:srgbClr val="FF3300"/>
                </a:solidFill>
                <a:latin typeface="Helvetica"/>
                <a:cs typeface="Helvetica"/>
              </a:rPr>
              <a:t>emission</a:t>
            </a:r>
            <a:endParaRPr lang="fr-FR" dirty="0">
              <a:solidFill>
                <a:srgbClr val="FF3300"/>
              </a:solidFill>
              <a:latin typeface="Helvetica"/>
              <a:cs typeface="Helvetica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143000" y="3430588"/>
            <a:ext cx="1364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err="1" smtClean="0">
                <a:solidFill>
                  <a:srgbClr val="FF3300"/>
                </a:solidFill>
                <a:latin typeface="Helvetica"/>
                <a:cs typeface="Helvetica"/>
              </a:rPr>
              <a:t>Photometry</a:t>
            </a:r>
            <a:endParaRPr lang="fr-FR" dirty="0">
              <a:solidFill>
                <a:srgbClr val="FF3300"/>
              </a:solidFill>
              <a:latin typeface="Helvetica"/>
              <a:cs typeface="Helvetica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116013" y="1844675"/>
            <a:ext cx="215900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331913" y="1916113"/>
            <a:ext cx="215900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1619250" y="1916113"/>
            <a:ext cx="215900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1835150" y="1844675"/>
            <a:ext cx="215900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2124075" y="1557338"/>
            <a:ext cx="215900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2339975" y="1196975"/>
            <a:ext cx="215900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2627313" y="836613"/>
            <a:ext cx="215900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2916238" y="836613"/>
            <a:ext cx="215900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3203575" y="981075"/>
            <a:ext cx="215900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3348038" y="1557338"/>
            <a:ext cx="215900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3635375" y="1844675"/>
            <a:ext cx="215900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3924300" y="2133600"/>
            <a:ext cx="215900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4140200" y="2060575"/>
            <a:ext cx="215900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5029200" y="1296988"/>
            <a:ext cx="291791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3300"/>
                </a:solidFill>
                <a:latin typeface="Helvetica"/>
                <a:cs typeface="Helvetica"/>
              </a:rPr>
              <a:t>18 </a:t>
            </a:r>
            <a:r>
              <a:rPr lang="fr-FR" dirty="0" err="1">
                <a:solidFill>
                  <a:srgbClr val="FF3300"/>
                </a:solidFill>
                <a:latin typeface="Helvetica"/>
                <a:cs typeface="Helvetica"/>
              </a:rPr>
              <a:t>Scorpii</a:t>
            </a:r>
            <a:r>
              <a:rPr lang="fr-FR" dirty="0">
                <a:latin typeface="Helvetica"/>
                <a:cs typeface="Helvetica"/>
              </a:rPr>
              <a:t> : </a:t>
            </a:r>
          </a:p>
          <a:p>
            <a:pPr>
              <a:defRPr/>
            </a:pPr>
            <a:r>
              <a:rPr lang="fr-FR" dirty="0" smtClean="0">
                <a:latin typeface="Helvetica"/>
                <a:cs typeface="Helvetica"/>
              </a:rPr>
              <a:t>best </a:t>
            </a:r>
            <a:r>
              <a:rPr lang="fr-FR" dirty="0" err="1" smtClean="0">
                <a:latin typeface="Helvetica"/>
                <a:cs typeface="Helvetica"/>
              </a:rPr>
              <a:t>naked-eye</a:t>
            </a:r>
            <a:r>
              <a:rPr lang="fr-FR" dirty="0" smtClean="0">
                <a:latin typeface="Helvetica"/>
                <a:cs typeface="Helvetica"/>
              </a:rPr>
              <a:t> </a:t>
            </a:r>
            <a:r>
              <a:rPr lang="fr-FR" dirty="0" err="1" smtClean="0">
                <a:latin typeface="Helvetica"/>
                <a:cs typeface="Helvetica"/>
              </a:rPr>
              <a:t>solar</a:t>
            </a:r>
            <a:r>
              <a:rPr lang="fr-FR" dirty="0" smtClean="0">
                <a:latin typeface="Helvetica"/>
                <a:cs typeface="Helvetica"/>
              </a:rPr>
              <a:t> </a:t>
            </a:r>
            <a:r>
              <a:rPr lang="fr-FR" dirty="0" err="1" smtClean="0">
                <a:latin typeface="Helvetica"/>
                <a:cs typeface="Helvetica"/>
              </a:rPr>
              <a:t>twin</a:t>
            </a:r>
            <a:endParaRPr lang="fr-FR" dirty="0">
              <a:latin typeface="Helvetica"/>
              <a:cs typeface="Helvetica"/>
            </a:endParaRPr>
          </a:p>
          <a:p>
            <a:pPr>
              <a:defRPr/>
            </a:pPr>
            <a:r>
              <a:rPr lang="fr-FR" dirty="0">
                <a:latin typeface="Helvetica"/>
                <a:cs typeface="Helvetica"/>
              </a:rPr>
              <a:t>(</a:t>
            </a:r>
            <a:r>
              <a:rPr lang="fr-FR" dirty="0" err="1" smtClean="0">
                <a:latin typeface="Helvetica"/>
                <a:cs typeface="Helvetica"/>
              </a:rPr>
              <a:t>except</a:t>
            </a:r>
            <a:r>
              <a:rPr lang="fr-FR" dirty="0" smtClean="0">
                <a:latin typeface="Helvetica"/>
                <a:cs typeface="Helvetica"/>
              </a:rPr>
              <a:t> Li </a:t>
            </a:r>
            <a:r>
              <a:rPr lang="fr-FR" dirty="0" err="1" smtClean="0">
                <a:latin typeface="Helvetica"/>
                <a:cs typeface="Helvetica"/>
              </a:rPr>
              <a:t>overabundance</a:t>
            </a:r>
            <a:r>
              <a:rPr lang="fr-FR" dirty="0" smtClean="0">
                <a:latin typeface="Helvetica"/>
                <a:cs typeface="Helvetica"/>
              </a:rPr>
              <a:t>) </a:t>
            </a:r>
            <a:endParaRPr lang="fr-FR" dirty="0">
              <a:latin typeface="Helvetica"/>
              <a:cs typeface="Helvetica"/>
            </a:endParaRPr>
          </a:p>
          <a:p>
            <a:pPr>
              <a:defRPr/>
            </a:pPr>
            <a:endParaRPr lang="fr-FR" dirty="0">
              <a:latin typeface="Helvetica"/>
              <a:cs typeface="Helvetica"/>
            </a:endParaRPr>
          </a:p>
          <a:p>
            <a:pPr>
              <a:defRPr/>
            </a:pPr>
            <a:endParaRPr lang="fr-FR" dirty="0">
              <a:latin typeface="Helvetica"/>
              <a:cs typeface="Helvetica"/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5105400" y="2667000"/>
            <a:ext cx="2698175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fr-FR" dirty="0">
                <a:latin typeface="Helvetica"/>
                <a:cs typeface="Helvetica"/>
              </a:rPr>
              <a:t> </a:t>
            </a:r>
            <a:r>
              <a:rPr lang="fr-FR" dirty="0" err="1">
                <a:latin typeface="Helvetica"/>
                <a:cs typeface="Helvetica"/>
              </a:rPr>
              <a:t>T</a:t>
            </a:r>
            <a:r>
              <a:rPr lang="fr-FR" baseline="-25000" dirty="0" err="1">
                <a:latin typeface="Helvetica"/>
                <a:cs typeface="Helvetica"/>
              </a:rPr>
              <a:t>eff</a:t>
            </a:r>
            <a:r>
              <a:rPr lang="fr-FR" dirty="0">
                <a:latin typeface="Helvetica"/>
                <a:cs typeface="Helvetica"/>
              </a:rPr>
              <a:t> = 5791 </a:t>
            </a:r>
            <a:r>
              <a:rPr lang="en-US" dirty="0">
                <a:latin typeface="Helvetica"/>
                <a:cs typeface="Helvetica"/>
              </a:rPr>
              <a:t>±</a:t>
            </a:r>
            <a:r>
              <a:rPr lang="fr-FR" dirty="0">
                <a:latin typeface="Helvetica"/>
                <a:cs typeface="Helvetica"/>
              </a:rPr>
              <a:t> 50 K</a:t>
            </a:r>
          </a:p>
          <a:p>
            <a:pPr>
              <a:defRPr/>
            </a:pPr>
            <a:endParaRPr lang="fr-FR" dirty="0">
              <a:latin typeface="Helvetica"/>
              <a:cs typeface="Helvetica"/>
            </a:endParaRPr>
          </a:p>
          <a:p>
            <a:pPr>
              <a:buFontTx/>
              <a:buChar char="•"/>
              <a:defRPr/>
            </a:pPr>
            <a:r>
              <a:rPr lang="fr-FR" dirty="0">
                <a:latin typeface="Helvetica"/>
                <a:cs typeface="Helvetica"/>
              </a:rPr>
              <a:t> [M/H] = 0.03 </a:t>
            </a:r>
            <a:r>
              <a:rPr lang="en-US" dirty="0">
                <a:latin typeface="Helvetica"/>
                <a:cs typeface="Helvetica"/>
              </a:rPr>
              <a:t>± 0.03</a:t>
            </a:r>
          </a:p>
          <a:p>
            <a:pPr>
              <a:defRPr/>
            </a:pPr>
            <a:endParaRPr lang="fr-FR" dirty="0">
              <a:latin typeface="Helvetica"/>
              <a:cs typeface="Helvetica"/>
            </a:endParaRPr>
          </a:p>
          <a:p>
            <a:pPr>
              <a:buFontTx/>
              <a:buChar char="•"/>
              <a:defRPr/>
            </a:pPr>
            <a:r>
              <a:rPr lang="fr-FR" dirty="0">
                <a:latin typeface="Helvetica"/>
                <a:cs typeface="Helvetica"/>
              </a:rPr>
              <a:t> log(g) = 4.41 </a:t>
            </a:r>
            <a:r>
              <a:rPr lang="en-US" dirty="0">
                <a:latin typeface="Helvetica"/>
                <a:cs typeface="Helvetica"/>
              </a:rPr>
              <a:t>± 0.06</a:t>
            </a:r>
          </a:p>
          <a:p>
            <a:pPr>
              <a:defRPr/>
            </a:pPr>
            <a:endParaRPr lang="fr-FR" dirty="0">
              <a:latin typeface="Helvetica"/>
              <a:cs typeface="Helvetica"/>
            </a:endParaRPr>
          </a:p>
          <a:p>
            <a:pPr>
              <a:buFontTx/>
              <a:buChar char="•"/>
              <a:defRPr/>
            </a:pPr>
            <a:r>
              <a:rPr lang="fr-FR" dirty="0">
                <a:latin typeface="Helvetica"/>
                <a:cs typeface="Helvetica"/>
              </a:rPr>
              <a:t> </a:t>
            </a:r>
            <a:r>
              <a:rPr lang="fr-FR" dirty="0" err="1">
                <a:latin typeface="Helvetica"/>
                <a:cs typeface="Helvetica"/>
              </a:rPr>
              <a:t>P</a:t>
            </a:r>
            <a:r>
              <a:rPr lang="fr-FR" baseline="-25000" dirty="0" err="1">
                <a:latin typeface="Helvetica"/>
                <a:cs typeface="Helvetica"/>
              </a:rPr>
              <a:t>rot</a:t>
            </a:r>
            <a:r>
              <a:rPr lang="fr-FR" dirty="0">
                <a:latin typeface="Helvetica"/>
                <a:cs typeface="Helvetica"/>
              </a:rPr>
              <a:t> ~ 23 d</a:t>
            </a:r>
            <a:r>
              <a:rPr lang="fr-FR" dirty="0" smtClean="0">
                <a:latin typeface="Helvetica"/>
                <a:cs typeface="Helvetica"/>
              </a:rPr>
              <a:t> </a:t>
            </a:r>
            <a:r>
              <a:rPr lang="fr-FR" sz="1600" dirty="0">
                <a:latin typeface="Helvetica"/>
                <a:cs typeface="Helvetica"/>
              </a:rPr>
              <a:t>(</a:t>
            </a:r>
            <a:r>
              <a:rPr lang="fr-FR" sz="1600" dirty="0" smtClean="0">
                <a:latin typeface="Helvetica"/>
                <a:cs typeface="Helvetica"/>
              </a:rPr>
              <a:t>Petit+ </a:t>
            </a:r>
            <a:r>
              <a:rPr lang="fr-FR" sz="1600" dirty="0">
                <a:latin typeface="Helvetica"/>
                <a:cs typeface="Helvetica"/>
              </a:rPr>
              <a:t>2008)</a:t>
            </a:r>
            <a:endParaRPr lang="fr-FR" dirty="0">
              <a:latin typeface="Helvetica"/>
              <a:cs typeface="Helvetica"/>
            </a:endParaRPr>
          </a:p>
          <a:p>
            <a:pPr>
              <a:defRPr/>
            </a:pPr>
            <a:endParaRPr lang="fr-FR" dirty="0">
              <a:latin typeface="Helvetica"/>
              <a:cs typeface="Helvetica"/>
            </a:endParaRPr>
          </a:p>
          <a:p>
            <a:pPr>
              <a:buFontTx/>
              <a:buChar char="•"/>
              <a:defRPr/>
            </a:pPr>
            <a:r>
              <a:rPr lang="fr-FR" dirty="0">
                <a:latin typeface="Helvetica"/>
                <a:cs typeface="Helvetica"/>
              </a:rPr>
              <a:t> M = 1 </a:t>
            </a:r>
            <a:r>
              <a:rPr lang="en-US" dirty="0">
                <a:latin typeface="Helvetica"/>
                <a:cs typeface="Helvetica"/>
              </a:rPr>
              <a:t>± 0.01 </a:t>
            </a:r>
            <a:r>
              <a:rPr lang="en-US" dirty="0" err="1">
                <a:latin typeface="Helvetica"/>
                <a:cs typeface="Helvetica"/>
              </a:rPr>
              <a:t>M</a:t>
            </a:r>
            <a:r>
              <a:rPr lang="en-US" baseline="-25000" dirty="0" err="1">
                <a:latin typeface="Helvetica"/>
                <a:cs typeface="Helvetica"/>
              </a:rPr>
              <a:t>sun</a:t>
            </a:r>
            <a:r>
              <a:rPr lang="en-US" dirty="0">
                <a:latin typeface="Helvetica"/>
                <a:cs typeface="Helvetica"/>
              </a:rPr>
              <a:t> </a:t>
            </a:r>
          </a:p>
          <a:p>
            <a:pPr>
              <a:defRPr/>
            </a:pPr>
            <a:r>
              <a:rPr lang="en-US" sz="1600" dirty="0">
                <a:latin typeface="Helvetica"/>
                <a:cs typeface="Helvetica"/>
              </a:rPr>
              <a:t>  (</a:t>
            </a:r>
            <a:r>
              <a:rPr lang="en-US" sz="1600" dirty="0" err="1" smtClean="0">
                <a:latin typeface="Helvetica"/>
                <a:cs typeface="Helvetica"/>
              </a:rPr>
              <a:t>Bazot</a:t>
            </a:r>
            <a:r>
              <a:rPr lang="en-US" sz="1600" dirty="0">
                <a:latin typeface="Helvetica"/>
                <a:cs typeface="Helvetica"/>
              </a:rPr>
              <a:t>+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2011)</a:t>
            </a:r>
            <a:endParaRPr lang="fr-FR" sz="1600" dirty="0">
              <a:latin typeface="Helvetica"/>
              <a:cs typeface="Helvetica"/>
            </a:endParaRPr>
          </a:p>
          <a:p>
            <a:pPr>
              <a:defRPr/>
            </a:pPr>
            <a:endParaRPr lang="fr-FR" dirty="0">
              <a:latin typeface="Helvetica"/>
              <a:cs typeface="Helvetica"/>
            </a:endParaRPr>
          </a:p>
          <a:p>
            <a:pPr>
              <a:buFontTx/>
              <a:buChar char="•"/>
              <a:defRPr/>
            </a:pPr>
            <a:r>
              <a:rPr lang="fr-FR" dirty="0">
                <a:latin typeface="Helvetica"/>
                <a:cs typeface="Helvetica"/>
              </a:rPr>
              <a:t> </a:t>
            </a:r>
            <a:r>
              <a:rPr lang="fr-FR" dirty="0" err="1" smtClean="0">
                <a:latin typeface="Helvetica"/>
                <a:cs typeface="Helvetica"/>
              </a:rPr>
              <a:t>Activity</a:t>
            </a:r>
            <a:r>
              <a:rPr lang="fr-FR" dirty="0" smtClean="0">
                <a:latin typeface="Helvetica"/>
                <a:cs typeface="Helvetica"/>
              </a:rPr>
              <a:t> cycle </a:t>
            </a:r>
            <a:r>
              <a:rPr lang="fr-FR" dirty="0">
                <a:latin typeface="Helvetica"/>
                <a:cs typeface="Helvetica"/>
              </a:rPr>
              <a:t>~ 7 </a:t>
            </a:r>
            <a:r>
              <a:rPr lang="fr-FR" dirty="0" smtClean="0">
                <a:latin typeface="Helvetica"/>
                <a:cs typeface="Helvetica"/>
              </a:rPr>
              <a:t>ans  </a:t>
            </a:r>
            <a:endParaRPr lang="fr-FR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85394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37115" y="2077839"/>
            <a:ext cx="503214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 smtClean="0"/>
              <a:t>LSD extraction of Zeeman signatures</a:t>
            </a:r>
          </a:p>
          <a:p>
            <a:endParaRPr lang="fr-FR" sz="2400" dirty="0" smtClean="0"/>
          </a:p>
          <a:p>
            <a:pPr marL="285750" indent="-285750">
              <a:buFont typeface="Arial"/>
              <a:buChar char="•"/>
            </a:pPr>
            <a:r>
              <a:rPr lang="fr-FR" sz="2400" dirty="0" err="1" smtClean="0"/>
              <a:t>Bcool</a:t>
            </a:r>
            <a:r>
              <a:rPr lang="fr-FR" sz="2400" dirty="0" smtClean="0"/>
              <a:t> </a:t>
            </a:r>
            <a:r>
              <a:rPr lang="fr-FR" sz="2400" dirty="0" err="1" smtClean="0"/>
              <a:t>snapshot</a:t>
            </a:r>
            <a:r>
              <a:rPr lang="fr-FR" sz="2400" dirty="0" smtClean="0"/>
              <a:t> </a:t>
            </a:r>
            <a:r>
              <a:rPr lang="fr-FR" sz="2400" dirty="0" err="1" smtClean="0"/>
              <a:t>survey</a:t>
            </a:r>
            <a:endParaRPr lang="fr-FR" sz="2400" dirty="0" smtClean="0"/>
          </a:p>
          <a:p>
            <a:pPr marL="285750" indent="-285750">
              <a:buFont typeface="Arial"/>
              <a:buChar char="•"/>
            </a:pPr>
            <a:endParaRPr lang="fr-FR" sz="2400" dirty="0" smtClean="0"/>
          </a:p>
          <a:p>
            <a:pPr marL="285750" indent="-285750">
              <a:buFont typeface="Arial"/>
              <a:buChar char="•"/>
            </a:pPr>
            <a:r>
              <a:rPr lang="fr-FR" sz="2400" dirty="0" smtClean="0"/>
              <a:t>ZDI surface </a:t>
            </a:r>
            <a:r>
              <a:rPr lang="fr-FR" sz="2400" dirty="0" err="1" smtClean="0"/>
              <a:t>map</a:t>
            </a:r>
            <a:r>
              <a:rPr lang="fr-FR" sz="2400" dirty="0" err="1" smtClean="0"/>
              <a:t>ping</a:t>
            </a:r>
            <a:endParaRPr lang="fr-FR" sz="2400" dirty="0" smtClean="0"/>
          </a:p>
          <a:p>
            <a:pPr marL="285750" indent="-285750">
              <a:buFont typeface="Arial"/>
              <a:buChar char="•"/>
            </a:pPr>
            <a:endParaRPr lang="fr-FR" sz="2400" dirty="0" smtClean="0"/>
          </a:p>
          <a:p>
            <a:pPr marL="285750" indent="-285750">
              <a:buFont typeface="Arial"/>
              <a:buChar char="•"/>
            </a:pPr>
            <a:r>
              <a:rPr lang="fr-FR" sz="2400" dirty="0" smtClean="0"/>
              <a:t>Global trends </a:t>
            </a:r>
            <a:r>
              <a:rPr lang="fr-FR" sz="2400" dirty="0" err="1" smtClean="0"/>
              <a:t>from</a:t>
            </a:r>
            <a:r>
              <a:rPr lang="fr-FR" sz="2400" dirty="0" smtClean="0"/>
              <a:t> </a:t>
            </a:r>
            <a:r>
              <a:rPr lang="fr-FR" sz="2400" dirty="0" err="1" smtClean="0"/>
              <a:t>Bcool</a:t>
            </a:r>
            <a:r>
              <a:rPr lang="fr-FR" sz="2400" dirty="0" smtClean="0"/>
              <a:t> ZDI </a:t>
            </a:r>
            <a:r>
              <a:rPr lang="fr-FR" sz="2400" dirty="0" err="1" smtClean="0"/>
              <a:t>sample</a:t>
            </a:r>
            <a:endParaRPr lang="fr-FR" sz="2400" dirty="0" smtClean="0"/>
          </a:p>
          <a:p>
            <a:endParaRPr lang="fr-FR" sz="2400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1979785" y="230949"/>
            <a:ext cx="51987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Helvetica"/>
                <a:cs typeface="Helvetica"/>
              </a:rPr>
              <a:t>O</a:t>
            </a:r>
            <a:r>
              <a:rPr lang="fr-FR" sz="2400" dirty="0" err="1" smtClean="0">
                <a:latin typeface="Helvetica"/>
                <a:cs typeface="Helvetica"/>
              </a:rPr>
              <a:t>utline</a:t>
            </a:r>
            <a:endParaRPr lang="fr-FR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0554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18sco_stokes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0"/>
            <a:ext cx="267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549650" y="2351088"/>
            <a:ext cx="375174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6600"/>
                </a:solidFill>
                <a:latin typeface="Helvetica"/>
                <a:cs typeface="Helvetica"/>
              </a:rPr>
              <a:t>18 </a:t>
            </a:r>
            <a:r>
              <a:rPr lang="fr-FR" dirty="0" err="1" smtClean="0">
                <a:solidFill>
                  <a:srgbClr val="FF6600"/>
                </a:solidFill>
                <a:latin typeface="Helvetica"/>
                <a:cs typeface="Helvetica"/>
              </a:rPr>
              <a:t>Scorpii</a:t>
            </a:r>
            <a:endParaRPr lang="fr-FR" dirty="0">
              <a:solidFill>
                <a:srgbClr val="FF6600"/>
              </a:solidFill>
              <a:latin typeface="Helvetica"/>
              <a:cs typeface="Helvetica"/>
            </a:endParaRPr>
          </a:p>
          <a:p>
            <a:pPr>
              <a:defRPr/>
            </a:pPr>
            <a:endParaRPr lang="fr-FR" dirty="0">
              <a:latin typeface="Helvetica"/>
              <a:cs typeface="Helvetica"/>
            </a:endParaRPr>
          </a:p>
          <a:p>
            <a:pPr>
              <a:defRPr/>
            </a:pPr>
            <a:r>
              <a:rPr lang="fr-FR" dirty="0" smtClean="0">
                <a:latin typeface="Helvetica"/>
                <a:cs typeface="Helvetica"/>
              </a:rPr>
              <a:t>NARVAL observations, 2007</a:t>
            </a:r>
            <a:endParaRPr lang="fr-FR" dirty="0">
              <a:latin typeface="Helvetica"/>
              <a:cs typeface="Helvetica"/>
            </a:endParaRPr>
          </a:p>
          <a:p>
            <a:pPr>
              <a:defRPr/>
            </a:pPr>
            <a:r>
              <a:rPr lang="fr-FR" dirty="0" smtClean="0">
                <a:latin typeface="Helvetica"/>
                <a:cs typeface="Helvetica"/>
              </a:rPr>
              <a:t>(</a:t>
            </a:r>
            <a:r>
              <a:rPr lang="fr-FR" dirty="0" err="1" smtClean="0">
                <a:latin typeface="Helvetica"/>
                <a:cs typeface="Helvetica"/>
              </a:rPr>
              <a:t>at</a:t>
            </a:r>
            <a:r>
              <a:rPr lang="fr-FR" dirty="0" smtClean="0">
                <a:latin typeface="Helvetica"/>
                <a:cs typeface="Helvetica"/>
              </a:rPr>
              <a:t> </a:t>
            </a:r>
            <a:r>
              <a:rPr lang="fr-FR" dirty="0" err="1" smtClean="0">
                <a:latin typeface="Helvetica"/>
                <a:cs typeface="Helvetica"/>
              </a:rPr>
              <a:t>activity</a:t>
            </a:r>
            <a:r>
              <a:rPr lang="fr-FR" dirty="0" smtClean="0">
                <a:latin typeface="Helvetica"/>
                <a:cs typeface="Helvetica"/>
              </a:rPr>
              <a:t> maximum)</a:t>
            </a:r>
            <a:endParaRPr lang="fr-FR" dirty="0">
              <a:latin typeface="Helvetica"/>
              <a:cs typeface="Helvetica"/>
            </a:endParaRPr>
          </a:p>
          <a:p>
            <a:pPr>
              <a:defRPr/>
            </a:pPr>
            <a:endParaRPr lang="fr-FR" dirty="0">
              <a:latin typeface="Helvetica"/>
              <a:cs typeface="Helvetica"/>
            </a:endParaRPr>
          </a:p>
          <a:p>
            <a:pPr>
              <a:defRPr/>
            </a:pPr>
            <a:r>
              <a:rPr lang="fr-FR" dirty="0" err="1" smtClean="0">
                <a:latin typeface="Helvetica"/>
                <a:cs typeface="Helvetica"/>
              </a:rPr>
              <a:t>Detection</a:t>
            </a:r>
            <a:r>
              <a:rPr lang="fr-FR" dirty="0" smtClean="0">
                <a:latin typeface="Helvetica"/>
                <a:cs typeface="Helvetica"/>
              </a:rPr>
              <a:t> of </a:t>
            </a:r>
            <a:r>
              <a:rPr lang="fr-FR" dirty="0" err="1" smtClean="0">
                <a:latin typeface="Helvetica"/>
                <a:cs typeface="Helvetica"/>
              </a:rPr>
              <a:t>rotationally-modulated</a:t>
            </a:r>
            <a:r>
              <a:rPr lang="fr-FR" dirty="0" smtClean="0">
                <a:latin typeface="Helvetica"/>
                <a:cs typeface="Helvetica"/>
              </a:rPr>
              <a:t> </a:t>
            </a:r>
          </a:p>
          <a:p>
            <a:pPr>
              <a:defRPr/>
            </a:pPr>
            <a:r>
              <a:rPr lang="fr-FR" dirty="0" smtClean="0">
                <a:latin typeface="Helvetica"/>
                <a:cs typeface="Helvetica"/>
              </a:rPr>
              <a:t>Zeeman signatures</a:t>
            </a:r>
            <a:endParaRPr lang="fr-FR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276600" y="6508750"/>
            <a:ext cx="13651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dirty="0">
                <a:latin typeface="Helvetica"/>
                <a:cs typeface="Helvetica"/>
              </a:rPr>
              <a:t>(</a:t>
            </a:r>
            <a:r>
              <a:rPr lang="fr-FR" sz="1600" dirty="0" smtClean="0">
                <a:latin typeface="Helvetica"/>
                <a:cs typeface="Helvetica"/>
              </a:rPr>
              <a:t>Petit+ </a:t>
            </a:r>
            <a:r>
              <a:rPr lang="fr-FR" sz="1600" dirty="0">
                <a:latin typeface="Helvetica"/>
                <a:cs typeface="Helvetica"/>
              </a:rPr>
              <a:t>2008)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83021" y="190500"/>
            <a:ext cx="3135918" cy="46166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ZDI of a </a:t>
            </a:r>
            <a:r>
              <a:rPr lang="fr-FR" sz="2400" dirty="0" err="1" smtClean="0">
                <a:latin typeface="Helvetica"/>
                <a:cs typeface="Helvetica"/>
              </a:rPr>
              <a:t>solar</a:t>
            </a:r>
            <a:r>
              <a:rPr lang="fr-FR" sz="2400" dirty="0" smtClean="0">
                <a:latin typeface="Helvetica"/>
                <a:cs typeface="Helvetica"/>
              </a:rPr>
              <a:t> </a:t>
            </a:r>
            <a:r>
              <a:rPr lang="fr-FR" sz="2400" dirty="0" err="1" smtClean="0">
                <a:latin typeface="Helvetica"/>
                <a:cs typeface="Helvetica"/>
              </a:rPr>
              <a:t>twin</a:t>
            </a:r>
            <a:endParaRPr lang="fr-FR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9394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27063" y="2265519"/>
            <a:ext cx="2061645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err="1" smtClean="0">
                <a:solidFill>
                  <a:srgbClr val="000000"/>
                </a:solidFill>
              </a:rPr>
              <a:t>Mean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field</a:t>
            </a:r>
            <a:r>
              <a:rPr lang="fr-FR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fr-FR" dirty="0">
                <a:solidFill>
                  <a:srgbClr val="000000"/>
                </a:solidFill>
                <a:cs typeface="+mn-cs"/>
              </a:rPr>
              <a:t>:  </a:t>
            </a:r>
            <a:r>
              <a:rPr lang="fr-FR" dirty="0">
                <a:solidFill>
                  <a:schemeClr val="accent6"/>
                </a:solidFill>
                <a:cs typeface="+mn-cs"/>
              </a:rPr>
              <a:t>3 </a:t>
            </a:r>
            <a:r>
              <a:rPr lang="en-US" dirty="0">
                <a:solidFill>
                  <a:schemeClr val="accent6"/>
                </a:solidFill>
                <a:cs typeface="+mn-cs"/>
              </a:rPr>
              <a:t>± 1 G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B</a:t>
            </a:r>
            <a:r>
              <a:rPr lang="en-US" baseline="30000" dirty="0" smtClean="0">
                <a:cs typeface="+mn-cs"/>
              </a:rPr>
              <a:t>2 </a:t>
            </a:r>
            <a:r>
              <a:rPr lang="en-US" dirty="0" smtClean="0">
                <a:cs typeface="+mn-cs"/>
              </a:rPr>
              <a:t>distribution:</a:t>
            </a:r>
            <a:endParaRPr lang="en-US" dirty="0"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en-US" dirty="0">
                <a:cs typeface="+mn-cs"/>
              </a:rPr>
              <a:t> 34% dipole</a:t>
            </a: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rgbClr val="FF6600"/>
                </a:solidFill>
                <a:cs typeface="+mn-cs"/>
              </a:rPr>
              <a:t> 56% </a:t>
            </a:r>
            <a:r>
              <a:rPr lang="en-US" dirty="0" err="1" smtClean="0">
                <a:solidFill>
                  <a:srgbClr val="FF6600"/>
                </a:solidFill>
                <a:cs typeface="+mn-cs"/>
              </a:rPr>
              <a:t>quadrupole</a:t>
            </a:r>
            <a:endParaRPr lang="en-US" dirty="0">
              <a:solidFill>
                <a:srgbClr val="FF6600"/>
              </a:solidFill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en-US" dirty="0">
                <a:cs typeface="+mn-cs"/>
              </a:rPr>
              <a:t> 10% </a:t>
            </a:r>
            <a:r>
              <a:rPr lang="en-US" dirty="0" err="1" smtClean="0">
                <a:cs typeface="+mn-cs"/>
              </a:rPr>
              <a:t>octupole</a:t>
            </a:r>
            <a:endParaRPr lang="en-US" baseline="30000" dirty="0">
              <a:cs typeface="+mn-cs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31775" y="5805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27063" y="5561947"/>
            <a:ext cx="36485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 smtClean="0">
                <a:latin typeface="Helvetica"/>
                <a:cs typeface="Helvetica"/>
              </a:rPr>
              <a:t>Large-</a:t>
            </a:r>
            <a:r>
              <a:rPr lang="fr-FR" b="1" dirty="0" err="1" smtClean="0">
                <a:latin typeface="Helvetica"/>
                <a:cs typeface="Helvetica"/>
              </a:rPr>
              <a:t>scale</a:t>
            </a:r>
            <a:r>
              <a:rPr lang="fr-FR" b="1" dirty="0" smtClean="0">
                <a:latin typeface="Helvetica"/>
                <a:cs typeface="Helvetica"/>
              </a:rPr>
              <a:t> </a:t>
            </a:r>
            <a:r>
              <a:rPr lang="fr-FR" b="1" dirty="0" err="1" smtClean="0">
                <a:latin typeface="Helvetica"/>
                <a:cs typeface="Helvetica"/>
              </a:rPr>
              <a:t>magnetic</a:t>
            </a:r>
            <a:r>
              <a:rPr lang="fr-FR" b="1" dirty="0" smtClean="0">
                <a:latin typeface="Helvetica"/>
                <a:cs typeface="Helvetica"/>
              </a:rPr>
              <a:t> </a:t>
            </a:r>
            <a:r>
              <a:rPr lang="fr-FR" b="1" dirty="0" err="1" smtClean="0">
                <a:latin typeface="Helvetica"/>
                <a:cs typeface="Helvetica"/>
              </a:rPr>
              <a:t>geometry</a:t>
            </a:r>
            <a:endParaRPr lang="fr-FR" b="1" dirty="0" smtClean="0">
              <a:latin typeface="Helvetica"/>
              <a:cs typeface="Helvetica"/>
            </a:endParaRPr>
          </a:p>
          <a:p>
            <a:pPr>
              <a:defRPr/>
            </a:pPr>
            <a:r>
              <a:rPr lang="fr-FR" b="1" dirty="0" smtClean="0">
                <a:latin typeface="Helvetica"/>
                <a:cs typeface="Helvetica"/>
              </a:rPr>
              <a:t>consistent </a:t>
            </a:r>
            <a:r>
              <a:rPr lang="fr-FR" b="1" dirty="0" err="1" smtClean="0">
                <a:latin typeface="Helvetica"/>
                <a:cs typeface="Helvetica"/>
              </a:rPr>
              <a:t>with</a:t>
            </a:r>
            <a:r>
              <a:rPr lang="fr-FR" b="1" dirty="0" smtClean="0">
                <a:latin typeface="Helvetica"/>
                <a:cs typeface="Helvetica"/>
              </a:rPr>
              <a:t> </a:t>
            </a:r>
            <a:r>
              <a:rPr lang="fr-FR" b="1" dirty="0" err="1" smtClean="0">
                <a:latin typeface="Helvetica"/>
                <a:cs typeface="Helvetica"/>
              </a:rPr>
              <a:t>solar</a:t>
            </a:r>
            <a:r>
              <a:rPr lang="fr-FR" b="1" dirty="0" smtClean="0">
                <a:latin typeface="Helvetica"/>
                <a:cs typeface="Helvetica"/>
              </a:rPr>
              <a:t> maximum</a:t>
            </a:r>
            <a:endParaRPr lang="fr-FR" b="1" dirty="0">
              <a:latin typeface="Helvetica"/>
              <a:cs typeface="Helvetica"/>
            </a:endParaRPr>
          </a:p>
        </p:txBody>
      </p:sp>
      <p:pic>
        <p:nvPicPr>
          <p:cNvPr id="2" name="Image 1" descr="animation-18sco-i4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32" y="1620859"/>
            <a:ext cx="4404873" cy="418462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11050" y="5805488"/>
            <a:ext cx="3588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Helvetica"/>
                <a:cs typeface="Helvetica"/>
              </a:rPr>
              <a:t>Credits</a:t>
            </a:r>
            <a:r>
              <a:rPr lang="fr-FR" sz="1600" dirty="0" smtClean="0">
                <a:latin typeface="Helvetica"/>
                <a:cs typeface="Helvetica"/>
              </a:rPr>
              <a:t> C. </a:t>
            </a:r>
            <a:r>
              <a:rPr lang="fr-FR" sz="1600" dirty="0" err="1" smtClean="0">
                <a:latin typeface="Helvetica"/>
                <a:cs typeface="Helvetica"/>
              </a:rPr>
              <a:t>Folsom</a:t>
            </a:r>
            <a:r>
              <a:rPr lang="fr-FR" sz="1600" dirty="0" smtClean="0">
                <a:latin typeface="Helvetica"/>
                <a:cs typeface="Helvetica"/>
              </a:rPr>
              <a:t>, </a:t>
            </a:r>
            <a:r>
              <a:rPr lang="fr-FR" sz="1600" dirty="0" err="1" smtClean="0">
                <a:latin typeface="Helvetica"/>
                <a:cs typeface="Helvetica"/>
              </a:rPr>
              <a:t>after</a:t>
            </a:r>
            <a:r>
              <a:rPr lang="fr-FR" sz="1600" dirty="0" smtClean="0">
                <a:latin typeface="Helvetica"/>
                <a:cs typeface="Helvetica"/>
              </a:rPr>
              <a:t> Petit+ 2008</a:t>
            </a:r>
            <a:endParaRPr lang="fr-FR" sz="1600" dirty="0">
              <a:latin typeface="Helvetica"/>
              <a:cs typeface="Helvetica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10669" y="421332"/>
            <a:ext cx="3135918" cy="46166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ZDI of a </a:t>
            </a:r>
            <a:r>
              <a:rPr lang="fr-FR" sz="2400" dirty="0" err="1" smtClean="0">
                <a:latin typeface="Helvetica"/>
                <a:cs typeface="Helvetica"/>
              </a:rPr>
              <a:t>solar</a:t>
            </a:r>
            <a:r>
              <a:rPr lang="fr-FR" sz="2400" dirty="0" smtClean="0">
                <a:latin typeface="Helvetica"/>
                <a:cs typeface="Helvetica"/>
              </a:rPr>
              <a:t> </a:t>
            </a:r>
            <a:r>
              <a:rPr lang="fr-FR" sz="2400" dirty="0" err="1" smtClean="0">
                <a:latin typeface="Helvetica"/>
                <a:cs typeface="Helvetica"/>
              </a:rPr>
              <a:t>twin</a:t>
            </a:r>
            <a:endParaRPr lang="fr-FR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1355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iffr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" y="69564"/>
            <a:ext cx="4389437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820496" y="235481"/>
            <a:ext cx="4180116" cy="4616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Helvetica"/>
                <a:cs typeface="Helvetica"/>
              </a:rPr>
              <a:t>Surface </a:t>
            </a:r>
            <a:r>
              <a:rPr lang="fr-FR" sz="2400" dirty="0" err="1" smtClean="0">
                <a:latin typeface="Helvetica"/>
                <a:cs typeface="Helvetica"/>
              </a:rPr>
              <a:t>differential</a:t>
            </a:r>
            <a:r>
              <a:rPr lang="fr-FR" sz="2400" dirty="0" smtClean="0">
                <a:latin typeface="Helvetica"/>
                <a:cs typeface="Helvetica"/>
              </a:rPr>
              <a:t> rotation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15142" y="4508175"/>
            <a:ext cx="57104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smtClean="0"/>
              <a:t>ZDI model </a:t>
            </a:r>
            <a:r>
              <a:rPr lang="fr-FR" sz="2000" dirty="0" err="1" smtClean="0"/>
              <a:t>assuming</a:t>
            </a:r>
            <a:r>
              <a:rPr lang="fr-FR" sz="2000" dirty="0" smtClean="0"/>
              <a:t>:</a:t>
            </a:r>
          </a:p>
          <a:p>
            <a:pPr algn="r"/>
            <a:r>
              <a:rPr lang="fr-FR" sz="2000" dirty="0" err="1" smtClean="0"/>
              <a:t>Ω</a:t>
            </a:r>
            <a:r>
              <a:rPr lang="fr-FR" sz="2000" dirty="0" smtClean="0"/>
              <a:t>(l) = </a:t>
            </a:r>
            <a:r>
              <a:rPr lang="fr-FR" sz="2000" dirty="0" err="1" smtClean="0"/>
              <a:t>Ω</a:t>
            </a:r>
            <a:r>
              <a:rPr lang="fr-FR" sz="2000" baseline="-25000" dirty="0" err="1" smtClean="0"/>
              <a:t>eq</a:t>
            </a:r>
            <a:r>
              <a:rPr lang="fr-FR" sz="2000" dirty="0" smtClean="0"/>
              <a:t> – ΔΩ.sin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(l</a:t>
            </a:r>
            <a:r>
              <a:rPr lang="fr-FR" sz="2000" dirty="0" smtClean="0"/>
              <a:t>)</a:t>
            </a:r>
          </a:p>
          <a:p>
            <a:pPr algn="r"/>
            <a:r>
              <a:rPr lang="fr-FR" sz="2000" dirty="0" smtClean="0"/>
              <a:t>Petit+ 2002,</a:t>
            </a:r>
          </a:p>
          <a:p>
            <a:pPr algn="r"/>
            <a:r>
              <a:rPr lang="fr-FR" sz="2000" dirty="0" smtClean="0"/>
              <a:t> </a:t>
            </a:r>
            <a:r>
              <a:rPr lang="fr-FR" sz="2000" dirty="0" err="1" smtClean="0"/>
              <a:t>Boro</a:t>
            </a:r>
            <a:r>
              <a:rPr lang="fr-FR" sz="2000" dirty="0" smtClean="0"/>
              <a:t> </a:t>
            </a:r>
            <a:r>
              <a:rPr lang="fr-FR" sz="2000" dirty="0" err="1" smtClean="0"/>
              <a:t>Saikia</a:t>
            </a:r>
            <a:r>
              <a:rPr lang="fr-FR" sz="2000" dirty="0" smtClean="0"/>
              <a:t>+ 2016 (</a:t>
            </a:r>
            <a:r>
              <a:rPr lang="fr-FR" sz="2000" dirty="0" err="1" smtClean="0"/>
              <a:t>submitted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2553901" y="6488103"/>
            <a:ext cx="566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  <a:r>
              <a:rPr lang="fr-FR" dirty="0" smtClean="0"/>
              <a:t>ross-</a:t>
            </a:r>
            <a:r>
              <a:rPr lang="fr-FR" dirty="0" err="1" smtClean="0"/>
              <a:t>correlation</a:t>
            </a:r>
            <a:r>
              <a:rPr lang="fr-FR" dirty="0" smtClean="0"/>
              <a:t> </a:t>
            </a:r>
            <a:r>
              <a:rPr lang="fr-FR" dirty="0" err="1" smtClean="0"/>
              <a:t>method</a:t>
            </a:r>
            <a:r>
              <a:rPr lang="fr-FR" dirty="0" smtClean="0"/>
              <a:t> (</a:t>
            </a:r>
            <a:r>
              <a:rPr lang="fr-FR" dirty="0" err="1" smtClean="0"/>
              <a:t>donati</a:t>
            </a:r>
            <a:r>
              <a:rPr lang="fr-FR" dirty="0"/>
              <a:t> </a:t>
            </a:r>
            <a:r>
              <a:rPr lang="fr-FR" dirty="0" smtClean="0"/>
              <a:t>&amp; Collier Cameron 1997)</a:t>
            </a:r>
            <a:endParaRPr lang="fr-FR" dirty="0"/>
          </a:p>
        </p:txBody>
      </p:sp>
      <p:pic>
        <p:nvPicPr>
          <p:cNvPr id="7" name="Image 6" descr="Capture d’écran 2016-02-15 à 07.23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27" y="913165"/>
            <a:ext cx="4570088" cy="373613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230850" y="1182979"/>
            <a:ext cx="99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61 </a:t>
            </a:r>
            <a:r>
              <a:rPr lang="fr-FR" dirty="0" err="1" smtClean="0"/>
              <a:t>Cyg</a:t>
            </a:r>
            <a:r>
              <a:rPr lang="fr-FR" dirty="0" smtClean="0"/>
              <a:t> A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97870" y="1520950"/>
            <a:ext cx="84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AB Dor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570773" y="5910014"/>
            <a:ext cx="252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See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also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Sudeshna’s</a:t>
            </a:r>
            <a:r>
              <a:rPr lang="fr-FR" dirty="0" smtClean="0">
                <a:solidFill>
                  <a:srgbClr val="FF0000"/>
                </a:solidFill>
              </a:rPr>
              <a:t> talk!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0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64484" y="1375635"/>
            <a:ext cx="643968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Assets</a:t>
            </a:r>
            <a:r>
              <a:rPr lang="fr-FR" sz="2400" dirty="0" smtClean="0"/>
              <a:t> of Zeeman</a:t>
            </a:r>
            <a:r>
              <a:rPr lang="fr-FR" sz="2400" dirty="0" smtClean="0"/>
              <a:t>-Doppler </a:t>
            </a:r>
            <a:r>
              <a:rPr lang="fr-FR" sz="2400" dirty="0" smtClean="0"/>
              <a:t>Imaging for </a:t>
            </a:r>
            <a:r>
              <a:rPr lang="fr-FR" sz="2400" dirty="0" err="1" smtClean="0"/>
              <a:t>BCool</a:t>
            </a:r>
            <a:r>
              <a:rPr lang="fr-FR" sz="2400" dirty="0" smtClean="0"/>
              <a:t>:</a:t>
            </a:r>
            <a:endParaRPr lang="fr-FR" sz="2400" dirty="0" smtClean="0"/>
          </a:p>
          <a:p>
            <a:pPr marL="285750" indent="-285750">
              <a:buFont typeface="Arial"/>
              <a:buChar char="•"/>
            </a:pPr>
            <a:r>
              <a:rPr lang="fr-FR" sz="2400" dirty="0" err="1"/>
              <a:t>T</a:t>
            </a:r>
            <a:r>
              <a:rPr lang="fr-FR" sz="2400" dirty="0" err="1" smtClean="0"/>
              <a:t>ested</a:t>
            </a:r>
            <a:r>
              <a:rPr lang="fr-FR" sz="2400" dirty="0" smtClean="0"/>
              <a:t> on </a:t>
            </a:r>
            <a:r>
              <a:rPr lang="fr-FR" sz="2400" dirty="0" err="1" smtClean="0"/>
              <a:t>solar</a:t>
            </a:r>
            <a:r>
              <a:rPr lang="fr-FR" sz="2400" dirty="0" smtClean="0"/>
              <a:t> data </a:t>
            </a:r>
          </a:p>
          <a:p>
            <a:pPr marL="285750" indent="-285750">
              <a:buFont typeface="Arial"/>
              <a:buChar char="•"/>
            </a:pPr>
            <a:r>
              <a:rPr lang="fr-FR" sz="2400" dirty="0" err="1"/>
              <a:t>T</a:t>
            </a:r>
            <a:r>
              <a:rPr lang="fr-FR" sz="2400" dirty="0" err="1" smtClean="0"/>
              <a:t>ested</a:t>
            </a:r>
            <a:r>
              <a:rPr lang="fr-FR" sz="2400" dirty="0" smtClean="0"/>
              <a:t> on </a:t>
            </a:r>
            <a:r>
              <a:rPr lang="fr-FR" sz="2400" dirty="0" err="1" smtClean="0"/>
              <a:t>solar</a:t>
            </a:r>
            <a:r>
              <a:rPr lang="fr-FR" sz="2400" dirty="0" smtClean="0"/>
              <a:t> </a:t>
            </a:r>
            <a:r>
              <a:rPr lang="fr-FR" sz="2400" dirty="0" err="1" smtClean="0"/>
              <a:t>twins</a:t>
            </a:r>
            <a:r>
              <a:rPr lang="fr-FR" sz="2400" dirty="0" smtClean="0"/>
              <a:t> </a:t>
            </a:r>
            <a:endParaRPr lang="fr-FR" sz="2400" dirty="0" smtClean="0"/>
          </a:p>
          <a:p>
            <a:pPr marL="285750" indent="-285750">
              <a:buFont typeface="Arial"/>
              <a:buChar char="•"/>
            </a:pPr>
            <a:r>
              <a:rPr lang="fr-FR" sz="2400" dirty="0" smtClean="0"/>
              <a:t>Able to </a:t>
            </a:r>
            <a:r>
              <a:rPr lang="fr-FR" sz="2400" dirty="0" err="1" smtClean="0"/>
              <a:t>estimate</a:t>
            </a:r>
            <a:r>
              <a:rPr lang="fr-FR" sz="2400" dirty="0" smtClean="0"/>
              <a:t> rotation &amp; </a:t>
            </a:r>
            <a:r>
              <a:rPr lang="fr-FR" sz="2400" dirty="0" err="1" smtClean="0"/>
              <a:t>differential</a:t>
            </a:r>
            <a:r>
              <a:rPr lang="fr-FR" sz="2400" dirty="0" smtClean="0"/>
              <a:t> rotation</a:t>
            </a:r>
          </a:p>
          <a:p>
            <a:pPr marL="285750" indent="-285750">
              <a:buFont typeface="Arial"/>
              <a:buChar char="•"/>
            </a:pPr>
            <a:endParaRPr lang="fr-FR" sz="2400" dirty="0"/>
          </a:p>
          <a:p>
            <a:r>
              <a:rPr lang="fr-FR" sz="2400" dirty="0" err="1" smtClean="0"/>
              <a:t>Models</a:t>
            </a:r>
            <a:r>
              <a:rPr lang="fr-FR" sz="2400" dirty="0" smtClean="0"/>
              <a:t> </a:t>
            </a:r>
            <a:r>
              <a:rPr lang="fr-FR" sz="2400" dirty="0" err="1" smtClean="0"/>
              <a:t>become</a:t>
            </a:r>
            <a:r>
              <a:rPr lang="fr-FR" sz="2400" dirty="0" smtClean="0"/>
              <a:t> more </a:t>
            </a:r>
            <a:r>
              <a:rPr lang="fr-FR" sz="2400" dirty="0" err="1" smtClean="0"/>
              <a:t>complex</a:t>
            </a:r>
            <a:r>
              <a:rPr lang="fr-FR" sz="2400" dirty="0" smtClean="0"/>
              <a:t> in case of:</a:t>
            </a:r>
          </a:p>
          <a:p>
            <a:pPr marL="285750" indent="-285750">
              <a:buFont typeface="Arial"/>
              <a:buChar char="•"/>
            </a:pPr>
            <a:r>
              <a:rPr lang="fr-FR" sz="2400" dirty="0" err="1" smtClean="0"/>
              <a:t>Strong</a:t>
            </a:r>
            <a:r>
              <a:rPr lang="fr-FR" sz="2400" dirty="0" smtClean="0"/>
              <a:t> </a:t>
            </a:r>
            <a:r>
              <a:rPr lang="fr-FR" sz="2400" dirty="0" err="1" smtClean="0"/>
              <a:t>magnetic</a:t>
            </a:r>
            <a:r>
              <a:rPr lang="fr-FR" sz="2400" dirty="0" smtClean="0"/>
              <a:t> </a:t>
            </a:r>
            <a:r>
              <a:rPr lang="fr-FR" sz="2400" dirty="0" err="1" smtClean="0"/>
              <a:t>fields</a:t>
            </a:r>
            <a:endParaRPr lang="fr-FR" sz="2400" dirty="0" smtClean="0"/>
          </a:p>
          <a:p>
            <a:pPr marL="285750" indent="-285750">
              <a:buFont typeface="Arial"/>
              <a:buChar char="•"/>
            </a:pPr>
            <a:r>
              <a:rPr lang="fr-FR" sz="2400" dirty="0" smtClean="0"/>
              <a:t>Large </a:t>
            </a:r>
            <a:r>
              <a:rPr lang="fr-FR" sz="2400" dirty="0" err="1" smtClean="0"/>
              <a:t>brightness</a:t>
            </a:r>
            <a:r>
              <a:rPr lang="fr-FR" sz="2400" dirty="0" smtClean="0"/>
              <a:t> </a:t>
            </a:r>
            <a:r>
              <a:rPr lang="fr-FR" sz="2400" dirty="0" smtClean="0"/>
              <a:t>spots</a:t>
            </a:r>
          </a:p>
          <a:p>
            <a:pPr marL="285750" indent="-285750">
              <a:buFont typeface="Arial"/>
              <a:buChar char="•"/>
            </a:pPr>
            <a:endParaRPr lang="fr-FR" sz="2400" dirty="0"/>
          </a:p>
          <a:p>
            <a:r>
              <a:rPr lang="fr-FR" sz="2400" dirty="0" err="1" smtClean="0"/>
              <a:t>Ideally</a:t>
            </a:r>
            <a:r>
              <a:rPr lang="fr-FR" sz="2400" dirty="0" smtClean="0"/>
              <a:t>,</a:t>
            </a:r>
            <a:r>
              <a:rPr lang="fr-FR" sz="2400" dirty="0" smtClean="0"/>
              <a:t> ZDI </a:t>
            </a:r>
            <a:r>
              <a:rPr lang="fr-FR" sz="2400" dirty="0" err="1" smtClean="0"/>
              <a:t>should</a:t>
            </a:r>
            <a:r>
              <a:rPr lang="fr-FR" sz="2400" dirty="0" smtClean="0"/>
              <a:t> </a:t>
            </a:r>
            <a:r>
              <a:rPr lang="fr-FR" sz="2400" dirty="0" err="1" smtClean="0"/>
              <a:t>include</a:t>
            </a:r>
            <a:r>
              <a:rPr lang="fr-FR" sz="2400" dirty="0" smtClean="0"/>
              <a:t> all 4 Stokes </a:t>
            </a:r>
            <a:r>
              <a:rPr lang="fr-FR" sz="2400" dirty="0" err="1" smtClean="0"/>
              <a:t>parameters</a:t>
            </a:r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18526" y="408902"/>
            <a:ext cx="5518613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dirty="0" smtClean="0">
                <a:latin typeface="Helvetica"/>
                <a:cs typeface="Helvetica"/>
              </a:rPr>
              <a:t>Zeeman-</a:t>
            </a:r>
            <a:r>
              <a:rPr lang="fr-FR" sz="2400" dirty="0" smtClean="0">
                <a:latin typeface="Helvetica"/>
                <a:cs typeface="Helvetica"/>
              </a:rPr>
              <a:t>Doppler Imaging  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64484" y="5052356"/>
            <a:ext cx="2672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FF0000"/>
                </a:solidFill>
              </a:rPr>
              <a:t>See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also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Oleg’s</a:t>
            </a:r>
            <a:r>
              <a:rPr lang="fr-FR" sz="2400" dirty="0" smtClean="0">
                <a:solidFill>
                  <a:srgbClr val="FF0000"/>
                </a:solidFill>
              </a:rPr>
              <a:t> talk!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25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4-05 à 22.58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01" y="1445227"/>
            <a:ext cx="5802420" cy="445610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33938" y="6315510"/>
            <a:ext cx="282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See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also</a:t>
            </a:r>
            <a:r>
              <a:rPr lang="fr-FR" dirty="0" smtClean="0">
                <a:solidFill>
                  <a:srgbClr val="FF0000"/>
                </a:solidFill>
              </a:rPr>
              <a:t> Colin </a:t>
            </a:r>
            <a:r>
              <a:rPr lang="fr-FR" dirty="0" err="1" smtClean="0">
                <a:solidFill>
                  <a:srgbClr val="FF0000"/>
                </a:solidFill>
              </a:rPr>
              <a:t>Folsom’s</a:t>
            </a:r>
            <a:r>
              <a:rPr lang="fr-FR" dirty="0" smtClean="0">
                <a:solidFill>
                  <a:srgbClr val="FF0000"/>
                </a:solidFill>
              </a:rPr>
              <a:t> talk!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4781689" y="1615031"/>
            <a:ext cx="1252249" cy="54879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/>
          <p:cNvCxnSpPr>
            <a:stCxn id="4" idx="3"/>
          </p:cNvCxnSpPr>
          <p:nvPr/>
        </p:nvCxnSpPr>
        <p:spPr>
          <a:xfrm flipH="1">
            <a:off x="2461394" y="2083458"/>
            <a:ext cx="2503683" cy="9427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Capture d’écran 2016-02-15 à 09.00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00" y="3029452"/>
            <a:ext cx="2197100" cy="49530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18526" y="408902"/>
            <a:ext cx="5518613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dirty="0" err="1" smtClean="0">
                <a:latin typeface="Helvetica"/>
                <a:cs typeface="Helvetica"/>
              </a:rPr>
              <a:t>Empirical</a:t>
            </a:r>
            <a:r>
              <a:rPr lang="fr-FR" sz="2400" dirty="0" smtClean="0">
                <a:latin typeface="Helvetica"/>
                <a:cs typeface="Helvetica"/>
              </a:rPr>
              <a:t> trend </a:t>
            </a:r>
            <a:r>
              <a:rPr lang="fr-FR" sz="2400" dirty="0" err="1" smtClean="0">
                <a:latin typeface="Helvetica"/>
                <a:cs typeface="Helvetica"/>
              </a:rPr>
              <a:t>with</a:t>
            </a:r>
            <a:r>
              <a:rPr lang="fr-FR" sz="2400" dirty="0" smtClean="0">
                <a:latin typeface="Helvetica"/>
                <a:cs typeface="Helvetica"/>
              </a:rPr>
              <a:t> </a:t>
            </a:r>
            <a:r>
              <a:rPr lang="fr-FR" sz="2400" dirty="0" err="1" smtClean="0">
                <a:latin typeface="Helvetica"/>
                <a:cs typeface="Helvetica"/>
              </a:rPr>
              <a:t>stellar</a:t>
            </a:r>
            <a:r>
              <a:rPr lang="fr-FR" sz="2400" dirty="0" smtClean="0">
                <a:latin typeface="Helvetica"/>
                <a:cs typeface="Helvetica"/>
              </a:rPr>
              <a:t> </a:t>
            </a:r>
            <a:r>
              <a:rPr lang="fr-FR" sz="2400" dirty="0" err="1" smtClean="0">
                <a:latin typeface="Helvetica"/>
                <a:cs typeface="Helvetica"/>
              </a:rPr>
              <a:t>age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21481" y="57288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Vidotto</a:t>
            </a:r>
            <a:r>
              <a:rPr lang="fr-FR" dirty="0" smtClean="0"/>
              <a:t>+ 2014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276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4-06 à 12.12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9" y="1327888"/>
            <a:ext cx="7354885" cy="5223196"/>
          </a:xfrm>
          <a:prstGeom prst="rect">
            <a:avLst/>
          </a:prstGeom>
        </p:spPr>
      </p:pic>
      <p:pic>
        <p:nvPicPr>
          <p:cNvPr id="3" name="Image 2" descr="Capture d’écran 2014-04-06 à 12.13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23" y="2700260"/>
            <a:ext cx="1107657" cy="1974042"/>
          </a:xfrm>
          <a:prstGeom prst="rect">
            <a:avLst/>
          </a:prstGeom>
        </p:spPr>
      </p:pic>
      <p:pic>
        <p:nvPicPr>
          <p:cNvPr id="4" name="Image 3" descr="Capture d’écran 2014-04-06 à 12.13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23" y="2700260"/>
            <a:ext cx="1106331" cy="1974042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97677" y="301108"/>
            <a:ext cx="5749807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Helvetica"/>
                <a:cs typeface="Helvetica"/>
              </a:rPr>
              <a:t>Surface </a:t>
            </a:r>
            <a:r>
              <a:rPr lang="fr-FR" sz="2400" dirty="0" err="1" smtClean="0">
                <a:latin typeface="Helvetica"/>
                <a:cs typeface="Helvetica"/>
              </a:rPr>
              <a:t>toroidal</a:t>
            </a:r>
            <a:r>
              <a:rPr lang="fr-FR" sz="2400" dirty="0" smtClean="0">
                <a:latin typeface="Helvetica"/>
                <a:cs typeface="Helvetica"/>
              </a:rPr>
              <a:t> component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71199" y="6303833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Helvetica"/>
                <a:cs typeface="Helvetica"/>
              </a:rPr>
              <a:t>Petit+ 2008</a:t>
            </a:r>
            <a:endParaRPr lang="fr-FR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4309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6-02-14 à 20.34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0" y="692674"/>
            <a:ext cx="4749800" cy="62230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97677" y="301108"/>
            <a:ext cx="5749807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Helvetica"/>
                <a:cs typeface="Helvetica"/>
              </a:rPr>
              <a:t>Surface </a:t>
            </a:r>
            <a:r>
              <a:rPr lang="fr-FR" sz="2400" dirty="0" err="1" smtClean="0">
                <a:latin typeface="Helvetica"/>
                <a:cs typeface="Helvetica"/>
              </a:rPr>
              <a:t>toroidal</a:t>
            </a:r>
            <a:r>
              <a:rPr lang="fr-FR" sz="2400" dirty="0" smtClean="0">
                <a:latin typeface="Helvetica"/>
                <a:cs typeface="Helvetica"/>
              </a:rPr>
              <a:t> component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46963" y="6488668"/>
            <a:ext cx="115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See</a:t>
            </a:r>
            <a:r>
              <a:rPr lang="fr-FR" dirty="0"/>
              <a:t>+</a:t>
            </a:r>
            <a:r>
              <a:rPr lang="fr-FR" dirty="0" smtClean="0"/>
              <a:t> 2015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48208" y="4383380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 smtClean="0"/>
              <a:t>Toroidal</a:t>
            </a:r>
            <a:r>
              <a:rPr lang="fr-FR" dirty="0" smtClean="0"/>
              <a:t> component </a:t>
            </a:r>
            <a:r>
              <a:rPr lang="fr-FR" dirty="0" err="1" smtClean="0"/>
              <a:t>grows</a:t>
            </a:r>
            <a:r>
              <a:rPr lang="fr-FR" dirty="0" smtClean="0"/>
              <a:t> </a:t>
            </a:r>
          </a:p>
          <a:p>
            <a:r>
              <a:rPr lang="fr-FR" dirty="0"/>
              <a:t> </a:t>
            </a:r>
            <a:r>
              <a:rPr lang="fr-FR" dirty="0" smtClean="0"/>
              <a:t>     </a:t>
            </a:r>
            <a:r>
              <a:rPr lang="fr-FR" dirty="0" err="1" smtClean="0"/>
              <a:t>faster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poloidal</a:t>
            </a:r>
            <a:r>
              <a:rPr lang="fr-FR" dirty="0" smtClean="0"/>
              <a:t> one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272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2-14 à 20.33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84" y="930066"/>
            <a:ext cx="4578825" cy="3632787"/>
          </a:xfrm>
          <a:prstGeom prst="rect">
            <a:avLst/>
          </a:prstGeom>
        </p:spPr>
      </p:pic>
      <p:pic>
        <p:nvPicPr>
          <p:cNvPr id="3" name="Image 2" descr="Capture d’écran 2016-02-14 à 20.34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0" y="692674"/>
            <a:ext cx="4749800" cy="62230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97677" y="301108"/>
            <a:ext cx="5749807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Helvetica"/>
                <a:cs typeface="Helvetica"/>
              </a:rPr>
              <a:t>Surface </a:t>
            </a:r>
            <a:r>
              <a:rPr lang="fr-FR" sz="2400" dirty="0" err="1" smtClean="0">
                <a:latin typeface="Helvetica"/>
                <a:cs typeface="Helvetica"/>
              </a:rPr>
              <a:t>toroidal</a:t>
            </a:r>
            <a:r>
              <a:rPr lang="fr-FR" sz="2400" dirty="0" smtClean="0">
                <a:latin typeface="Helvetica"/>
                <a:cs typeface="Helvetica"/>
              </a:rPr>
              <a:t> component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46963" y="6488668"/>
            <a:ext cx="115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See</a:t>
            </a:r>
            <a:r>
              <a:rPr lang="fr-FR" dirty="0"/>
              <a:t>+</a:t>
            </a:r>
            <a:r>
              <a:rPr lang="fr-FR" dirty="0" smtClean="0"/>
              <a:t> 2015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48208" y="4383380"/>
            <a:ext cx="3929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 smtClean="0"/>
              <a:t>Toroidal</a:t>
            </a:r>
            <a:r>
              <a:rPr lang="fr-FR" dirty="0" smtClean="0"/>
              <a:t> component </a:t>
            </a:r>
            <a:r>
              <a:rPr lang="fr-FR" dirty="0" err="1" smtClean="0"/>
              <a:t>grows</a:t>
            </a:r>
            <a:r>
              <a:rPr lang="fr-FR" dirty="0" smtClean="0"/>
              <a:t> </a:t>
            </a:r>
          </a:p>
          <a:p>
            <a:r>
              <a:rPr lang="fr-FR" dirty="0"/>
              <a:t> </a:t>
            </a:r>
            <a:r>
              <a:rPr lang="fr-FR" dirty="0" smtClean="0"/>
              <a:t>     </a:t>
            </a:r>
            <a:r>
              <a:rPr lang="fr-FR" dirty="0" err="1" smtClean="0"/>
              <a:t>faster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poloidal</a:t>
            </a:r>
            <a:r>
              <a:rPr lang="fr-FR" dirty="0" smtClean="0"/>
              <a:t> one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More </a:t>
            </a:r>
            <a:r>
              <a:rPr lang="fr-FR" dirty="0" err="1" smtClean="0"/>
              <a:t>axisymmetric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in stars </a:t>
            </a:r>
            <a:r>
              <a:rPr lang="fr-FR" dirty="0" err="1" smtClean="0"/>
              <a:t>with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 </a:t>
            </a: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toroidal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31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2-14 à 10.39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4696485"/>
            <a:ext cx="9144000" cy="2161515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5076" y="268570"/>
            <a:ext cx="3458405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latin typeface="Helvetica"/>
                <a:cs typeface="Helvetica"/>
              </a:rPr>
              <a:t>Stellar</a:t>
            </a:r>
            <a:r>
              <a:rPr lang="fr-FR" sz="2400" dirty="0" smtClean="0">
                <a:latin typeface="Helvetica"/>
                <a:cs typeface="Helvetica"/>
              </a:rPr>
              <a:t> </a:t>
            </a:r>
            <a:r>
              <a:rPr lang="fr-FR" sz="2400" dirty="0" err="1" smtClean="0">
                <a:latin typeface="Helvetica"/>
                <a:cs typeface="Helvetica"/>
              </a:rPr>
              <a:t>winds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9487" y="1615031"/>
            <a:ext cx="3415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Use surface </a:t>
            </a:r>
            <a:r>
              <a:rPr lang="fr-FR" sz="2400" dirty="0" err="1" smtClean="0"/>
              <a:t>maps</a:t>
            </a:r>
            <a:r>
              <a:rPr lang="fr-FR" sz="2400" dirty="0" smtClean="0"/>
              <a:t> to </a:t>
            </a:r>
            <a:r>
              <a:rPr lang="fr-FR" sz="2400" dirty="0" err="1" smtClean="0"/>
              <a:t>build</a:t>
            </a:r>
            <a:r>
              <a:rPr lang="fr-FR" sz="2400" dirty="0" smtClean="0"/>
              <a:t> </a:t>
            </a:r>
          </a:p>
          <a:p>
            <a:r>
              <a:rPr lang="fr-FR" sz="2400" dirty="0" err="1" smtClean="0"/>
              <a:t>stellar</a:t>
            </a:r>
            <a:r>
              <a:rPr lang="fr-FR" sz="2400" dirty="0" smtClean="0"/>
              <a:t> </a:t>
            </a:r>
            <a:r>
              <a:rPr lang="fr-FR" sz="2400" dirty="0" err="1" smtClean="0"/>
              <a:t>wind</a:t>
            </a:r>
            <a:r>
              <a:rPr lang="fr-FR" sz="2400" dirty="0" smtClean="0"/>
              <a:t> </a:t>
            </a:r>
            <a:r>
              <a:rPr lang="fr-FR" sz="2400" dirty="0" err="1" smtClean="0"/>
              <a:t>models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6409507" y="4410373"/>
            <a:ext cx="273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FF0000"/>
                </a:solidFill>
              </a:rPr>
              <a:t>See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also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Aline’s</a:t>
            </a:r>
            <a:r>
              <a:rPr lang="fr-FR" sz="2400" dirty="0" smtClean="0">
                <a:solidFill>
                  <a:srgbClr val="FF0000"/>
                </a:solidFill>
              </a:rPr>
              <a:t> talk!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2453" y="4378511"/>
            <a:ext cx="397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kappa </a:t>
            </a:r>
            <a:r>
              <a:rPr lang="fr-FR" dirty="0" err="1" smtClean="0"/>
              <a:t>Ceti</a:t>
            </a:r>
            <a:r>
              <a:rPr lang="fr-FR" dirty="0" smtClean="0"/>
              <a:t>, Do </a:t>
            </a:r>
            <a:r>
              <a:rPr lang="fr-FR" dirty="0" err="1" smtClean="0"/>
              <a:t>Nascimento</a:t>
            </a:r>
            <a:r>
              <a:rPr lang="fr-FR" dirty="0"/>
              <a:t>+</a:t>
            </a:r>
            <a:r>
              <a:rPr lang="fr-FR" dirty="0" smtClean="0"/>
              <a:t> (</a:t>
            </a:r>
            <a:r>
              <a:rPr lang="fr-FR" dirty="0" err="1" smtClean="0"/>
              <a:t>submitted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9" name="Image 8" descr="Capture d’écran 2016-02-15 à 13.16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481" y="447996"/>
            <a:ext cx="5181600" cy="37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62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SD_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3" y="967845"/>
            <a:ext cx="7268634" cy="54514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79785" y="230949"/>
            <a:ext cx="51987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Helvetica"/>
                <a:cs typeface="Helvetica"/>
              </a:rPr>
              <a:t>Least-Squares </a:t>
            </a:r>
            <a:r>
              <a:rPr lang="fr-FR" sz="2400" dirty="0" err="1" smtClean="0">
                <a:latin typeface="Helvetica"/>
                <a:cs typeface="Helvetica"/>
              </a:rPr>
              <a:t>Deconvolution</a:t>
            </a:r>
            <a:r>
              <a:rPr lang="fr-FR" sz="2400" dirty="0" smtClean="0">
                <a:latin typeface="Helvetica"/>
                <a:cs typeface="Helvetica"/>
              </a:rPr>
              <a:t> (LSD)</a:t>
            </a:r>
            <a:endParaRPr lang="fr-FR" sz="2000" dirty="0">
              <a:latin typeface="Helvetica"/>
              <a:cs typeface="Helvetic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4681" y="924980"/>
            <a:ext cx="595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Multi-line extraction of « </a:t>
            </a:r>
            <a:r>
              <a:rPr lang="fr-FR" dirty="0" err="1" smtClean="0"/>
              <a:t>mean</a:t>
            </a:r>
            <a:r>
              <a:rPr lang="fr-FR" dirty="0" smtClean="0"/>
              <a:t> » </a:t>
            </a:r>
            <a:r>
              <a:rPr lang="fr-FR" smtClean="0"/>
              <a:t>Stokes V pseudo</a:t>
            </a:r>
            <a:r>
              <a:rPr lang="fr-FR" dirty="0" smtClean="0"/>
              <a:t>-line profile: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140068" y="6418200"/>
            <a:ext cx="361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Helvetica"/>
                <a:cs typeface="Helvetica"/>
              </a:rPr>
              <a:t>Donati</a:t>
            </a:r>
            <a:r>
              <a:rPr lang="fr-FR" dirty="0">
                <a:latin typeface="Helvetica"/>
                <a:cs typeface="Helvetica"/>
              </a:rPr>
              <a:t>+</a:t>
            </a:r>
            <a:r>
              <a:rPr lang="fr-FR" dirty="0" smtClean="0">
                <a:latin typeface="Helvetica"/>
                <a:cs typeface="Helvetica"/>
              </a:rPr>
              <a:t> 1997, </a:t>
            </a:r>
            <a:r>
              <a:rPr lang="fr-FR" dirty="0" err="1" smtClean="0">
                <a:latin typeface="Helvetica"/>
                <a:cs typeface="Helvetica"/>
              </a:rPr>
              <a:t>Kochukhov</a:t>
            </a:r>
            <a:r>
              <a:rPr lang="fr-FR" dirty="0">
                <a:latin typeface="Helvetica"/>
                <a:cs typeface="Helvetica"/>
              </a:rPr>
              <a:t>+</a:t>
            </a:r>
            <a:r>
              <a:rPr lang="fr-FR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2010</a:t>
            </a:r>
            <a:endParaRPr lang="fr-FR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48413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12-01 à 09.1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482"/>
            <a:ext cx="9144000" cy="2609055"/>
          </a:xfrm>
          <a:prstGeom prst="rect">
            <a:avLst/>
          </a:prstGeom>
        </p:spPr>
      </p:pic>
      <p:pic>
        <p:nvPicPr>
          <p:cNvPr id="3" name="Image 2" descr="Capture d’écran 2014-12-01 à 09.13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" y="3937171"/>
            <a:ext cx="9144000" cy="256280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18533" y="153429"/>
            <a:ext cx="6129199" cy="4616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Helvetica"/>
                <a:cs typeface="Helvetica"/>
              </a:rPr>
              <a:t>Impact of </a:t>
            </a:r>
            <a:r>
              <a:rPr lang="fr-FR" sz="2400" dirty="0" err="1" smtClean="0">
                <a:latin typeface="Helvetica"/>
                <a:cs typeface="Helvetica"/>
              </a:rPr>
              <a:t>brightness</a:t>
            </a:r>
            <a:r>
              <a:rPr lang="fr-FR" sz="2400" dirty="0" smtClean="0">
                <a:latin typeface="Helvetica"/>
                <a:cs typeface="Helvetica"/>
              </a:rPr>
              <a:t> </a:t>
            </a:r>
            <a:r>
              <a:rPr lang="fr-FR" sz="2400" dirty="0" err="1" smtClean="0">
                <a:latin typeface="Helvetica"/>
                <a:cs typeface="Helvetica"/>
              </a:rPr>
              <a:t>inhomogeneities</a:t>
            </a:r>
            <a:endParaRPr lang="fr-FR" sz="2400" dirty="0">
              <a:latin typeface="Helvetica"/>
              <a:cs typeface="Helvetic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0880" y="818202"/>
            <a:ext cx="3036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Ignoring</a:t>
            </a:r>
            <a:r>
              <a:rPr lang="fr-FR" dirty="0" smtClean="0"/>
              <a:t> Stokes I in the model: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2830" y="3679064"/>
            <a:ext cx="249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Model </a:t>
            </a:r>
            <a:r>
              <a:rPr lang="fr-FR" dirty="0" err="1" smtClean="0"/>
              <a:t>with</a:t>
            </a:r>
            <a:r>
              <a:rPr lang="fr-FR" dirty="0" smtClean="0"/>
              <a:t> Stokes I &amp; V: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1173414" y="2195112"/>
            <a:ext cx="1670389" cy="78692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173414" y="5136271"/>
            <a:ext cx="1670389" cy="78692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549396" y="6488668"/>
            <a:ext cx="259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Rosen</a:t>
            </a:r>
            <a:r>
              <a:rPr lang="fr-FR" dirty="0" smtClean="0"/>
              <a:t> &amp; </a:t>
            </a:r>
            <a:r>
              <a:rPr lang="fr-FR" dirty="0" err="1" smtClean="0"/>
              <a:t>Kochkhov</a:t>
            </a:r>
            <a:r>
              <a:rPr lang="fr-FR" dirty="0" smtClean="0"/>
              <a:t> (2013)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68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12-01 à 05.13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32" y="2001840"/>
            <a:ext cx="7372856" cy="461539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71073" y="289919"/>
            <a:ext cx="4210108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Magnetospheric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accretion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621212" y="1063039"/>
            <a:ext cx="60195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Large </a:t>
            </a:r>
            <a:r>
              <a:rPr lang="fr-FR" dirty="0" err="1" smtClean="0"/>
              <a:t>dark</a:t>
            </a:r>
            <a:r>
              <a:rPr lang="fr-FR" dirty="0" smtClean="0"/>
              <a:t> spots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no </a:t>
            </a:r>
            <a:r>
              <a:rPr lang="fr-FR" dirty="0" err="1" smtClean="0"/>
              <a:t>weak-field</a:t>
            </a:r>
            <a:r>
              <a:rPr lang="fr-FR" dirty="0" smtClean="0"/>
              <a:t> </a:t>
            </a:r>
            <a:r>
              <a:rPr lang="fr-FR" dirty="0" err="1" smtClean="0"/>
              <a:t>regime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spectral </a:t>
            </a:r>
            <a:r>
              <a:rPr lang="fr-FR" dirty="0" err="1" smtClean="0"/>
              <a:t>imprint</a:t>
            </a:r>
            <a:r>
              <a:rPr lang="fr-FR" dirty="0" smtClean="0"/>
              <a:t> of </a:t>
            </a:r>
            <a:r>
              <a:rPr lang="fr-FR" dirty="0" err="1" smtClean="0"/>
              <a:t>accretion</a:t>
            </a:r>
            <a:r>
              <a:rPr lang="fr-FR" dirty="0" smtClean="0"/>
              <a:t> in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r>
              <a:rPr lang="fr-FR" dirty="0" smtClean="0"/>
              <a:t> (Stokes I &amp; V)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529703" y="5037710"/>
            <a:ext cx="2299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AA Tau (</a:t>
            </a:r>
            <a:r>
              <a:rPr lang="fr-FR" dirty="0" err="1" smtClean="0"/>
              <a:t>Donati</a:t>
            </a:r>
            <a:r>
              <a:rPr lang="fr-FR" dirty="0" smtClean="0"/>
              <a:t>+ 2010)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Donati</a:t>
            </a:r>
            <a:r>
              <a:rPr lang="fr-FR" dirty="0" smtClean="0"/>
              <a:t>+ 2013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039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11-30 à 19.49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91" y="884204"/>
            <a:ext cx="6087948" cy="522360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67359" y="220888"/>
            <a:ext cx="4805778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ZDI </a:t>
            </a:r>
            <a:r>
              <a:rPr lang="fr-FR" sz="2400" b="1" dirty="0" err="1" smtClean="0"/>
              <a:t>using</a:t>
            </a:r>
            <a:r>
              <a:rPr lang="fr-FR" sz="2400" b="1" dirty="0" smtClean="0"/>
              <a:t> all Stokes </a:t>
            </a:r>
            <a:r>
              <a:rPr lang="fr-FR" sz="2400" b="1" dirty="0" err="1" smtClean="0"/>
              <a:t>parameters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800638" y="6386865"/>
            <a:ext cx="4172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II </a:t>
            </a:r>
            <a:r>
              <a:rPr lang="fr-FR" dirty="0" err="1" smtClean="0"/>
              <a:t>Peg</a:t>
            </a:r>
            <a:r>
              <a:rPr lang="fr-FR" dirty="0" smtClean="0"/>
              <a:t>, </a:t>
            </a:r>
            <a:r>
              <a:rPr lang="fr-FR" dirty="0" err="1" smtClean="0"/>
              <a:t>Rosen</a:t>
            </a:r>
            <a:r>
              <a:rPr lang="fr-FR" dirty="0" smtClean="0"/>
              <a:t>+ 2014. </a:t>
            </a:r>
            <a:r>
              <a:rPr lang="fr-FR" dirty="0" err="1" smtClean="0">
                <a:solidFill>
                  <a:srgbClr val="FF0000"/>
                </a:solidFill>
              </a:rPr>
              <a:t>See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also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Lisa’s</a:t>
            </a:r>
            <a:r>
              <a:rPr lang="fr-FR" dirty="0" smtClean="0">
                <a:solidFill>
                  <a:srgbClr val="FF0000"/>
                </a:solidFill>
              </a:rPr>
              <a:t> poster!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0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11-30 à 19.50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458"/>
            <a:ext cx="9144000" cy="335481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67359" y="220888"/>
            <a:ext cx="4805778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ZDI </a:t>
            </a:r>
            <a:r>
              <a:rPr lang="fr-FR" sz="2400" b="1" dirty="0" err="1" smtClean="0"/>
              <a:t>using</a:t>
            </a:r>
            <a:r>
              <a:rPr lang="fr-FR" sz="2400" b="1" dirty="0" smtClean="0"/>
              <a:t> all Stokes </a:t>
            </a:r>
            <a:r>
              <a:rPr lang="fr-FR" sz="2400" b="1" dirty="0" err="1" smtClean="0"/>
              <a:t>parameters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800638" y="6386865"/>
            <a:ext cx="4172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II </a:t>
            </a:r>
            <a:r>
              <a:rPr lang="fr-FR" dirty="0" err="1" smtClean="0"/>
              <a:t>Peg</a:t>
            </a:r>
            <a:r>
              <a:rPr lang="fr-FR" dirty="0" smtClean="0"/>
              <a:t>, </a:t>
            </a:r>
            <a:r>
              <a:rPr lang="fr-FR" dirty="0" err="1" smtClean="0"/>
              <a:t>Rosen</a:t>
            </a:r>
            <a:r>
              <a:rPr lang="fr-FR" dirty="0" smtClean="0"/>
              <a:t>+ 2014. </a:t>
            </a:r>
            <a:r>
              <a:rPr lang="fr-FR" dirty="0" err="1" smtClean="0">
                <a:solidFill>
                  <a:srgbClr val="FF0000"/>
                </a:solidFill>
              </a:rPr>
              <a:t>See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also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Lisa’s</a:t>
            </a:r>
            <a:r>
              <a:rPr lang="fr-FR" dirty="0" smtClean="0">
                <a:solidFill>
                  <a:srgbClr val="FF0000"/>
                </a:solidFill>
              </a:rPr>
              <a:t> poster!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8927" y="1608338"/>
            <a:ext cx="269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ZDI model </a:t>
            </a:r>
            <a:r>
              <a:rPr lang="fr-FR" dirty="0" err="1" smtClean="0"/>
              <a:t>with</a:t>
            </a:r>
            <a:r>
              <a:rPr lang="fr-FR" dirty="0" smtClean="0"/>
              <a:t> Stokes I+V: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8927" y="3458842"/>
            <a:ext cx="3227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ZDI model </a:t>
            </a:r>
            <a:r>
              <a:rPr lang="fr-FR" dirty="0" err="1" smtClean="0"/>
              <a:t>with</a:t>
            </a:r>
            <a:r>
              <a:rPr lang="fr-FR" dirty="0" smtClean="0"/>
              <a:t> Stokes I+V+Q+U: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309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2-14 à 10.55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25" y="2474094"/>
            <a:ext cx="4940300" cy="4114800"/>
          </a:xfrm>
          <a:prstGeom prst="rect">
            <a:avLst/>
          </a:prstGeom>
        </p:spPr>
      </p:pic>
      <p:pic>
        <p:nvPicPr>
          <p:cNvPr id="3" name="Image 2" descr="Capture d’écran 2016-02-14 à 12.32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6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2-14 à 10.39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61515"/>
          </a:xfrm>
          <a:prstGeom prst="rect">
            <a:avLst/>
          </a:prstGeom>
        </p:spPr>
      </p:pic>
      <p:pic>
        <p:nvPicPr>
          <p:cNvPr id="3" name="Image 2" descr="Capture d’écran 2016-02-14 à 10.39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2167484"/>
            <a:ext cx="51308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0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12-01 à 08.44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5565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79785" y="230949"/>
            <a:ext cx="51987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Helvetica"/>
                <a:cs typeface="Helvetica"/>
              </a:rPr>
              <a:t>Least-Squares </a:t>
            </a:r>
            <a:r>
              <a:rPr lang="fr-FR" sz="2400" dirty="0" err="1" smtClean="0">
                <a:latin typeface="Helvetica"/>
                <a:cs typeface="Helvetica"/>
              </a:rPr>
              <a:t>Deconvolution</a:t>
            </a:r>
            <a:r>
              <a:rPr lang="fr-FR" sz="2400" dirty="0" smtClean="0">
                <a:latin typeface="Helvetica"/>
                <a:cs typeface="Helvetica"/>
              </a:rPr>
              <a:t> (LSD)</a:t>
            </a:r>
            <a:endParaRPr lang="fr-FR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7701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nim_lsd_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0" y="972122"/>
            <a:ext cx="7675669" cy="575675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79785" y="230949"/>
            <a:ext cx="51987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Helvetica"/>
                <a:cs typeface="Helvetica"/>
              </a:rPr>
              <a:t>Least-Squares </a:t>
            </a:r>
            <a:r>
              <a:rPr lang="fr-FR" sz="2400" dirty="0" err="1" smtClean="0">
                <a:latin typeface="Helvetica"/>
                <a:cs typeface="Helvetica"/>
              </a:rPr>
              <a:t>Deconvolution</a:t>
            </a:r>
            <a:r>
              <a:rPr lang="fr-FR" sz="2400" dirty="0" smtClean="0">
                <a:latin typeface="Helvetica"/>
                <a:cs typeface="Helvetica"/>
              </a:rPr>
              <a:t> (LSD)</a:t>
            </a:r>
            <a:endParaRPr lang="fr-FR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4256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3-12-01 à 22.19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79" y="1121473"/>
            <a:ext cx="6114684" cy="459978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495" y="1897983"/>
            <a:ext cx="297188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Helvetica"/>
              </a:rPr>
              <a:t>Main </a:t>
            </a:r>
            <a:r>
              <a:rPr lang="fr-FR" sz="2000" dirty="0" err="1" smtClean="0">
                <a:latin typeface="Helvetica"/>
              </a:rPr>
              <a:t>sequence</a:t>
            </a:r>
            <a:r>
              <a:rPr lang="fr-FR" sz="2000" dirty="0" smtClean="0">
                <a:latin typeface="Helvetica"/>
              </a:rPr>
              <a:t>:</a:t>
            </a:r>
            <a:endParaRPr lang="fr-FR" sz="2000" dirty="0" smtClean="0">
              <a:latin typeface="Helvetica"/>
            </a:endParaRPr>
          </a:p>
          <a:p>
            <a:r>
              <a:rPr lang="fr-FR" sz="2000" dirty="0" smtClean="0">
                <a:latin typeface="Helvetica"/>
              </a:rPr>
              <a:t>     67 </a:t>
            </a:r>
            <a:r>
              <a:rPr lang="fr-FR" sz="2000" dirty="0" err="1" smtClean="0">
                <a:latin typeface="Helvetica"/>
              </a:rPr>
              <a:t>detections</a:t>
            </a:r>
            <a:r>
              <a:rPr lang="fr-FR" sz="2000" dirty="0" smtClean="0">
                <a:latin typeface="Helvetica"/>
              </a:rPr>
              <a:t> </a:t>
            </a:r>
            <a:r>
              <a:rPr lang="fr-FR" sz="2000" dirty="0" smtClean="0">
                <a:latin typeface="Helvetica"/>
              </a:rPr>
              <a:t>(~40%)</a:t>
            </a:r>
          </a:p>
          <a:p>
            <a:endParaRPr lang="fr-FR" sz="2000" dirty="0">
              <a:latin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Helvetica"/>
              </a:rPr>
              <a:t>Subgiants</a:t>
            </a:r>
            <a:r>
              <a:rPr lang="fr-FR" sz="2000" dirty="0" smtClean="0">
                <a:latin typeface="Helvetica"/>
              </a:rPr>
              <a:t> </a:t>
            </a:r>
            <a:r>
              <a:rPr lang="fr-FR" sz="2000" dirty="0" smtClean="0">
                <a:latin typeface="Helvetica"/>
              </a:rPr>
              <a:t>:</a:t>
            </a:r>
          </a:p>
          <a:p>
            <a:r>
              <a:rPr lang="fr-FR" sz="2000" dirty="0">
                <a:latin typeface="Helvetica"/>
              </a:rPr>
              <a:t> </a:t>
            </a:r>
            <a:r>
              <a:rPr lang="fr-FR" sz="2000" dirty="0" smtClean="0">
                <a:latin typeface="Helvetica"/>
              </a:rPr>
              <a:t>    2 </a:t>
            </a:r>
            <a:r>
              <a:rPr lang="fr-FR" sz="2000" dirty="0" err="1" smtClean="0">
                <a:latin typeface="Helvetica"/>
              </a:rPr>
              <a:t>detections</a:t>
            </a:r>
            <a:r>
              <a:rPr lang="fr-FR" sz="2000" dirty="0" smtClean="0">
                <a:latin typeface="Helvetica"/>
              </a:rPr>
              <a:t> </a:t>
            </a:r>
            <a:r>
              <a:rPr lang="fr-FR" sz="2000" dirty="0" smtClean="0">
                <a:latin typeface="Helvetica"/>
              </a:rPr>
              <a:t>(~10%)</a:t>
            </a:r>
          </a:p>
          <a:p>
            <a:endParaRPr lang="fr-FR" sz="2000" dirty="0">
              <a:latin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Helvetica"/>
              </a:rPr>
              <a:t>More </a:t>
            </a:r>
            <a:r>
              <a:rPr lang="fr-FR" sz="2000" dirty="0" err="1" smtClean="0">
                <a:latin typeface="Helvetica"/>
              </a:rPr>
              <a:t>detection</a:t>
            </a:r>
            <a:r>
              <a:rPr lang="fr-FR" sz="2000" dirty="0" err="1" smtClean="0">
                <a:latin typeface="Helvetica"/>
              </a:rPr>
              <a:t>s</a:t>
            </a:r>
            <a:endParaRPr lang="fr-FR" sz="2000" dirty="0">
              <a:latin typeface="Helvetica"/>
            </a:endParaRPr>
          </a:p>
          <a:p>
            <a:r>
              <a:rPr lang="fr-FR" sz="2000" dirty="0" smtClean="0">
                <a:latin typeface="Helvetica"/>
              </a:rPr>
              <a:t>     in K </a:t>
            </a:r>
            <a:r>
              <a:rPr lang="fr-FR" sz="2000" dirty="0" err="1" smtClean="0">
                <a:latin typeface="Helvetica"/>
              </a:rPr>
              <a:t>dwarfs</a:t>
            </a:r>
            <a:r>
              <a:rPr lang="fr-FR" sz="2000" dirty="0">
                <a:latin typeface="Helvetica"/>
              </a:rPr>
              <a:t> </a:t>
            </a:r>
            <a:r>
              <a:rPr lang="fr-FR" sz="2000" dirty="0" smtClean="0">
                <a:latin typeface="Helvetica"/>
              </a:rPr>
              <a:t>(</a:t>
            </a:r>
            <a:r>
              <a:rPr lang="fr-FR" sz="2000" dirty="0" smtClean="0">
                <a:latin typeface="Helvetica"/>
              </a:rPr>
              <a:t>?)</a:t>
            </a:r>
            <a:endParaRPr lang="fr-FR" sz="2000" dirty="0">
              <a:latin typeface="Helvetic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96976" y="5744779"/>
            <a:ext cx="1616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M</a:t>
            </a:r>
            <a:r>
              <a:rPr lang="fr-FR" sz="1600" dirty="0" smtClean="0">
                <a:latin typeface="Helvetica"/>
                <a:cs typeface="Helvetica"/>
              </a:rPr>
              <a:t>arsden</a:t>
            </a:r>
            <a:r>
              <a:rPr lang="fr-FR" sz="1600" dirty="0">
                <a:latin typeface="Helvetica"/>
                <a:cs typeface="Helvetica"/>
              </a:rPr>
              <a:t>+</a:t>
            </a:r>
            <a:r>
              <a:rPr lang="fr-FR" sz="1600" dirty="0" smtClean="0">
                <a:latin typeface="Helvetica"/>
                <a:cs typeface="Helvetica"/>
              </a:rPr>
              <a:t> </a:t>
            </a:r>
            <a:r>
              <a:rPr lang="fr-FR" sz="1600" dirty="0" smtClean="0">
                <a:latin typeface="Helvetica"/>
                <a:cs typeface="Helvetica"/>
              </a:rPr>
              <a:t>2014</a:t>
            </a:r>
            <a:endParaRPr lang="fr-FR" sz="1600" dirty="0">
              <a:latin typeface="Helvetica"/>
              <a:cs typeface="Helvetic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04374" y="327709"/>
            <a:ext cx="3519717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Helvetica"/>
              </a:rPr>
              <a:t>Bcool</a:t>
            </a:r>
            <a:r>
              <a:rPr lang="fr-FR" sz="2400" dirty="0" smtClean="0">
                <a:latin typeface="Helvetica"/>
              </a:rPr>
              <a:t> </a:t>
            </a:r>
            <a:r>
              <a:rPr lang="fr-FR" sz="2400" dirty="0" err="1" smtClean="0">
                <a:latin typeface="Helvetica"/>
              </a:rPr>
              <a:t>snapshot</a:t>
            </a:r>
            <a:r>
              <a:rPr lang="fr-FR" sz="2400" dirty="0" smtClean="0">
                <a:latin typeface="Helvetica"/>
              </a:rPr>
              <a:t> </a:t>
            </a:r>
            <a:r>
              <a:rPr lang="fr-FR" sz="2400" dirty="0" err="1" smtClean="0">
                <a:latin typeface="Helvetica"/>
              </a:rPr>
              <a:t>survey</a:t>
            </a:r>
            <a:endParaRPr lang="fr-FR" sz="2400" dirty="0">
              <a:latin typeface="Helvetic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60583" y="5221410"/>
            <a:ext cx="247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See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also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Matthew’s</a:t>
            </a:r>
            <a:r>
              <a:rPr lang="fr-FR" dirty="0" smtClean="0">
                <a:solidFill>
                  <a:srgbClr val="FF0000"/>
                </a:solidFill>
              </a:rPr>
              <a:t> talk!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9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3-12-01 à 22.2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98" y="40960"/>
            <a:ext cx="4982202" cy="3467190"/>
          </a:xfrm>
          <a:prstGeom prst="rect">
            <a:avLst/>
          </a:prstGeom>
        </p:spPr>
      </p:pic>
      <p:pic>
        <p:nvPicPr>
          <p:cNvPr id="4" name="Image 3" descr="Capture d’écran 2013-12-01 à 22.24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98" y="3431775"/>
            <a:ext cx="4982202" cy="34671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5346" y="131820"/>
            <a:ext cx="4107050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Helvetica"/>
              </a:rPr>
              <a:t>B</a:t>
            </a:r>
            <a:r>
              <a:rPr lang="fr-FR" sz="2400" dirty="0" smtClean="0">
                <a:latin typeface="Helvetica"/>
              </a:rPr>
              <a:t> versus </a:t>
            </a:r>
            <a:r>
              <a:rPr lang="fr-FR" sz="2400" dirty="0" err="1" smtClean="0">
                <a:latin typeface="Helvetica"/>
              </a:rPr>
              <a:t>activity</a:t>
            </a:r>
            <a:r>
              <a:rPr lang="fr-FR" sz="2400" dirty="0" smtClean="0">
                <a:latin typeface="Helvetica"/>
              </a:rPr>
              <a:t> </a:t>
            </a:r>
            <a:r>
              <a:rPr lang="fr-FR" sz="2400" dirty="0" smtClean="0">
                <a:latin typeface="Helvetica"/>
              </a:rPr>
              <a:t>&amp; rotation</a:t>
            </a:r>
            <a:endParaRPr lang="fr-FR" sz="2400" dirty="0">
              <a:latin typeface="Helvetic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9761" y="2526093"/>
            <a:ext cx="389987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 err="1" smtClean="0">
                <a:latin typeface="Helvetica"/>
              </a:rPr>
              <a:t>Correlation</a:t>
            </a:r>
            <a:r>
              <a:rPr lang="fr-FR" sz="2000" dirty="0" smtClean="0">
                <a:latin typeface="Helvetica"/>
              </a:rPr>
              <a:t> </a:t>
            </a:r>
            <a:r>
              <a:rPr lang="fr-FR" sz="2000" dirty="0" err="1" smtClean="0">
                <a:latin typeface="Helvetica"/>
              </a:rPr>
              <a:t>with</a:t>
            </a:r>
            <a:endParaRPr lang="fr-FR" sz="2000" dirty="0" smtClean="0">
              <a:latin typeface="Helvetica"/>
            </a:endParaRPr>
          </a:p>
          <a:p>
            <a:r>
              <a:rPr lang="fr-FR" sz="2000" dirty="0">
                <a:latin typeface="Helvetica"/>
              </a:rPr>
              <a:t> </a:t>
            </a:r>
            <a:r>
              <a:rPr lang="fr-FR" sz="2000" dirty="0" smtClean="0">
                <a:latin typeface="Helvetica"/>
              </a:rPr>
              <a:t>   </a:t>
            </a:r>
            <a:r>
              <a:rPr lang="fr-FR" sz="2000" dirty="0" err="1" smtClean="0">
                <a:latin typeface="Helvetica"/>
              </a:rPr>
              <a:t>chromospheric</a:t>
            </a:r>
            <a:r>
              <a:rPr lang="fr-FR" sz="2000" dirty="0" smtClean="0">
                <a:latin typeface="Helvetica"/>
              </a:rPr>
              <a:t> </a:t>
            </a:r>
            <a:r>
              <a:rPr lang="fr-FR" sz="2000" dirty="0" err="1" smtClean="0">
                <a:latin typeface="Helvetica"/>
              </a:rPr>
              <a:t>emission</a:t>
            </a:r>
            <a:r>
              <a:rPr lang="fr-FR" sz="2000" dirty="0" smtClean="0">
                <a:latin typeface="Helvetica"/>
              </a:rPr>
              <a:t> </a:t>
            </a:r>
            <a:r>
              <a:rPr lang="fr-FR" sz="2000" dirty="0" smtClean="0">
                <a:latin typeface="Helvetica"/>
              </a:rPr>
              <a:t>(</a:t>
            </a:r>
            <a:r>
              <a:rPr lang="fr-FR" sz="2000" dirty="0" err="1" smtClean="0">
                <a:latin typeface="Helvetica"/>
              </a:rPr>
              <a:t>R’</a:t>
            </a:r>
            <a:r>
              <a:rPr lang="fr-FR" sz="2000" baseline="-25000" dirty="0" err="1" smtClean="0">
                <a:latin typeface="Helvetica"/>
              </a:rPr>
              <a:t>hk</a:t>
            </a:r>
            <a:r>
              <a:rPr lang="fr-FR" sz="2000" dirty="0" smtClean="0">
                <a:latin typeface="Helvetica"/>
              </a:rPr>
              <a:t>)</a:t>
            </a:r>
          </a:p>
          <a:p>
            <a:endParaRPr lang="fr-FR" sz="2000" dirty="0">
              <a:latin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fr-FR" sz="2000" dirty="0" smtClean="0">
                <a:latin typeface="Helvetica"/>
              </a:rPr>
              <a:t>Anti-</a:t>
            </a:r>
            <a:r>
              <a:rPr lang="fr-FR" sz="2000" dirty="0" err="1" smtClean="0">
                <a:latin typeface="Helvetica"/>
              </a:rPr>
              <a:t>correlation</a:t>
            </a:r>
            <a:r>
              <a:rPr lang="fr-FR" sz="2000" dirty="0" smtClean="0">
                <a:latin typeface="Helvetica"/>
              </a:rPr>
              <a:t> </a:t>
            </a:r>
            <a:r>
              <a:rPr lang="fr-FR" sz="2000" dirty="0" err="1" smtClean="0">
                <a:latin typeface="Helvetica"/>
              </a:rPr>
              <a:t>with</a:t>
            </a:r>
            <a:r>
              <a:rPr lang="fr-FR" sz="2000" dirty="0" smtClean="0">
                <a:latin typeface="Helvetica"/>
              </a:rPr>
              <a:t> </a:t>
            </a:r>
            <a:endParaRPr lang="fr-FR" sz="2000" dirty="0" smtClean="0">
              <a:latin typeface="Helvetica"/>
            </a:endParaRPr>
          </a:p>
          <a:p>
            <a:r>
              <a:rPr lang="fr-FR" sz="2000" dirty="0">
                <a:latin typeface="Helvetica"/>
              </a:rPr>
              <a:t> </a:t>
            </a:r>
            <a:r>
              <a:rPr lang="fr-FR" sz="2000" dirty="0" smtClean="0">
                <a:latin typeface="Helvetica"/>
              </a:rPr>
              <a:t>   </a:t>
            </a:r>
            <a:r>
              <a:rPr lang="fr-FR" sz="2000" dirty="0" err="1" smtClean="0">
                <a:latin typeface="Helvetica"/>
              </a:rPr>
              <a:t>Rossby</a:t>
            </a:r>
            <a:r>
              <a:rPr lang="fr-FR" sz="2000" dirty="0" smtClean="0">
                <a:latin typeface="Helvetica"/>
              </a:rPr>
              <a:t> </a:t>
            </a:r>
            <a:r>
              <a:rPr lang="fr-FR" sz="2000" dirty="0" err="1" smtClean="0">
                <a:latin typeface="Helvetica"/>
              </a:rPr>
              <a:t>number</a:t>
            </a:r>
            <a:endParaRPr lang="fr-FR" sz="2000" dirty="0" smtClean="0">
              <a:latin typeface="Helvetica"/>
            </a:endParaRPr>
          </a:p>
          <a:p>
            <a:r>
              <a:rPr lang="fr-FR" sz="2000" dirty="0" smtClean="0">
                <a:latin typeface="Helvetica"/>
              </a:rPr>
              <a:t>    </a:t>
            </a:r>
            <a:r>
              <a:rPr lang="fr-FR" sz="2000" dirty="0" smtClean="0">
                <a:latin typeface="Helvetica"/>
              </a:rPr>
              <a:t>(</a:t>
            </a:r>
            <a:r>
              <a:rPr lang="fr-FR" sz="2000" dirty="0" err="1" smtClean="0">
                <a:latin typeface="Helvetica"/>
              </a:rPr>
              <a:t>Ro</a:t>
            </a:r>
            <a:r>
              <a:rPr lang="fr-FR" sz="2000" dirty="0" smtClean="0">
                <a:latin typeface="Helvetica"/>
              </a:rPr>
              <a:t> = </a:t>
            </a:r>
            <a:r>
              <a:rPr lang="fr-FR" sz="2000" dirty="0" err="1" smtClean="0">
                <a:latin typeface="Helvetica"/>
              </a:rPr>
              <a:t>P</a:t>
            </a:r>
            <a:r>
              <a:rPr lang="fr-FR" sz="2000" baseline="-25000" dirty="0" err="1" smtClean="0">
                <a:latin typeface="Helvetica"/>
              </a:rPr>
              <a:t>rot</a:t>
            </a:r>
            <a:r>
              <a:rPr lang="fr-FR" sz="2000" dirty="0" smtClean="0">
                <a:latin typeface="Helvetica"/>
              </a:rPr>
              <a:t> / </a:t>
            </a:r>
            <a:r>
              <a:rPr lang="fr-FR" sz="2000" dirty="0" err="1" smtClean="0">
                <a:latin typeface="Helvetica"/>
              </a:rPr>
              <a:t>τ</a:t>
            </a:r>
            <a:r>
              <a:rPr lang="fr-FR" sz="2000" baseline="-25000" dirty="0" err="1" smtClean="0">
                <a:latin typeface="Helvetica"/>
              </a:rPr>
              <a:t>conv</a:t>
            </a:r>
            <a:r>
              <a:rPr lang="fr-FR" sz="2000" dirty="0" smtClean="0">
                <a:latin typeface="Helvetica"/>
              </a:rPr>
              <a:t>)</a:t>
            </a:r>
          </a:p>
          <a:p>
            <a:endParaRPr lang="fr-FR" sz="2000" dirty="0">
              <a:latin typeface="Helvetica"/>
            </a:endParaRPr>
          </a:p>
          <a:p>
            <a:endParaRPr lang="fr-FR" sz="2000" dirty="0" smtClean="0">
              <a:latin typeface="Helvetica"/>
            </a:endParaRPr>
          </a:p>
          <a:p>
            <a:endParaRPr lang="fr-FR" sz="2000" dirty="0">
              <a:latin typeface="Helvetica"/>
            </a:endParaRPr>
          </a:p>
          <a:p>
            <a:endParaRPr lang="fr-FR" sz="2000" dirty="0" smtClean="0">
              <a:latin typeface="Helvetica"/>
            </a:endParaRPr>
          </a:p>
          <a:p>
            <a:r>
              <a:rPr lang="fr-FR" sz="2000" dirty="0" smtClean="0">
                <a:latin typeface="Helvetica"/>
              </a:rPr>
              <a:t>    </a:t>
            </a:r>
            <a:endParaRPr lang="fr-FR" sz="2000" dirty="0">
              <a:latin typeface="Helvetic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45550" y="6496030"/>
            <a:ext cx="1616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M</a:t>
            </a:r>
            <a:r>
              <a:rPr lang="fr-FR" sz="1600" dirty="0" smtClean="0">
                <a:latin typeface="Helvetica"/>
                <a:cs typeface="Helvetica"/>
              </a:rPr>
              <a:t>arsden</a:t>
            </a:r>
            <a:r>
              <a:rPr lang="fr-FR" sz="1600" dirty="0">
                <a:latin typeface="Helvetica"/>
                <a:cs typeface="Helvetica"/>
              </a:rPr>
              <a:t>+</a:t>
            </a:r>
            <a:r>
              <a:rPr lang="fr-FR" sz="1600" dirty="0" smtClean="0">
                <a:latin typeface="Helvetica"/>
                <a:cs typeface="Helvetica"/>
              </a:rPr>
              <a:t> </a:t>
            </a:r>
            <a:r>
              <a:rPr lang="fr-FR" sz="1600" dirty="0" smtClean="0">
                <a:latin typeface="Helvetica"/>
                <a:cs typeface="Helvetica"/>
              </a:rPr>
              <a:t>2014</a:t>
            </a:r>
            <a:endParaRPr lang="fr-FR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8171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massperiod_bco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09" y="1398214"/>
            <a:ext cx="7231403" cy="500578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39208" y="247070"/>
            <a:ext cx="7272680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Helvetica"/>
              </a:rPr>
              <a:t>Bcool</a:t>
            </a:r>
            <a:r>
              <a:rPr lang="fr-FR" sz="2400" dirty="0" smtClean="0">
                <a:latin typeface="Helvetica"/>
              </a:rPr>
              <a:t> stars in the mass-rotation plane</a:t>
            </a:r>
            <a:endParaRPr lang="fr-FR" sz="2400" dirty="0">
              <a:latin typeface="Helvetic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98252" y="6234717"/>
            <a:ext cx="1616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M</a:t>
            </a:r>
            <a:r>
              <a:rPr lang="fr-FR" sz="1600" dirty="0" smtClean="0">
                <a:latin typeface="Helvetica"/>
                <a:cs typeface="Helvetica"/>
              </a:rPr>
              <a:t>arsden</a:t>
            </a:r>
            <a:r>
              <a:rPr lang="fr-FR" sz="1600" dirty="0">
                <a:latin typeface="Helvetica"/>
                <a:cs typeface="Helvetica"/>
              </a:rPr>
              <a:t>+</a:t>
            </a:r>
            <a:r>
              <a:rPr lang="fr-FR" sz="1600" dirty="0" smtClean="0">
                <a:latin typeface="Helvetica"/>
                <a:cs typeface="Helvetica"/>
              </a:rPr>
              <a:t> </a:t>
            </a:r>
            <a:r>
              <a:rPr lang="fr-FR" sz="1600" dirty="0" smtClean="0">
                <a:latin typeface="Helvetica"/>
                <a:cs typeface="Helvetica"/>
              </a:rPr>
              <a:t>2014</a:t>
            </a:r>
            <a:endParaRPr lang="fr-FR" sz="1600" dirty="0">
              <a:latin typeface="Helvetica"/>
              <a:cs typeface="Helvetic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2357" y="1015652"/>
            <a:ext cx="258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Helvetica"/>
                <a:cs typeface="Helvetica"/>
              </a:rPr>
              <a:t>(</a:t>
            </a:r>
            <a:r>
              <a:rPr lang="fr-FR" dirty="0" smtClean="0">
                <a:latin typeface="Helvetica"/>
                <a:cs typeface="Helvetica"/>
              </a:rPr>
              <a:t>S</a:t>
            </a:r>
            <a:r>
              <a:rPr lang="fr-FR" dirty="0" smtClean="0">
                <a:latin typeface="Helvetica"/>
                <a:cs typeface="Helvetica"/>
              </a:rPr>
              <a:t>ymbol size </a:t>
            </a:r>
            <a:r>
              <a:rPr lang="fr-FR" dirty="0" err="1" smtClean="0">
                <a:latin typeface="Helvetica"/>
                <a:cs typeface="Helvetica"/>
              </a:rPr>
              <a:t>prop</a:t>
            </a:r>
            <a:r>
              <a:rPr lang="fr-FR" dirty="0" smtClean="0">
                <a:latin typeface="Helvetica"/>
                <a:cs typeface="Helvetica"/>
              </a:rPr>
              <a:t> to </a:t>
            </a:r>
            <a:r>
              <a:rPr lang="fr-FR" dirty="0" smtClean="0">
                <a:latin typeface="Helvetica"/>
                <a:cs typeface="Helvetica"/>
              </a:rPr>
              <a:t>B)</a:t>
            </a:r>
            <a:endParaRPr lang="fr-FR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3675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69329" y="2229119"/>
            <a:ext cx="76226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 err="1" smtClean="0"/>
              <a:t>What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the </a:t>
            </a:r>
            <a:r>
              <a:rPr lang="fr-FR" sz="2400" dirty="0" err="1" smtClean="0"/>
              <a:t>upper</a:t>
            </a:r>
            <a:r>
              <a:rPr lang="fr-FR" sz="2400" dirty="0" smtClean="0"/>
              <a:t> </a:t>
            </a:r>
            <a:r>
              <a:rPr lang="fr-FR" sz="2400" dirty="0" err="1" smtClean="0"/>
              <a:t>temperature</a:t>
            </a:r>
            <a:r>
              <a:rPr lang="fr-FR" sz="2400" dirty="0" smtClean="0"/>
              <a:t> </a:t>
            </a:r>
            <a:r>
              <a:rPr lang="fr-FR" sz="2400" dirty="0" err="1" smtClean="0"/>
              <a:t>boundary</a:t>
            </a:r>
            <a:r>
              <a:rPr lang="fr-FR" sz="2400" dirty="0" smtClean="0"/>
              <a:t> of </a:t>
            </a:r>
            <a:r>
              <a:rPr lang="fr-FR" sz="2400" b="1" dirty="0" smtClean="0"/>
              <a:t>B</a:t>
            </a:r>
            <a:r>
              <a:rPr lang="fr-FR" sz="2400" dirty="0" smtClean="0"/>
              <a:t> </a:t>
            </a:r>
            <a:r>
              <a:rPr lang="fr-FR" sz="2400" dirty="0" err="1" smtClean="0"/>
              <a:t>detection</a:t>
            </a:r>
            <a:r>
              <a:rPr lang="fr-FR" sz="2400" dirty="0" smtClean="0"/>
              <a:t>?</a:t>
            </a:r>
          </a:p>
          <a:p>
            <a:pPr marL="285750" indent="-285750">
              <a:buFont typeface="Arial"/>
              <a:buChar char="•"/>
            </a:pPr>
            <a:endParaRPr lang="fr-FR" sz="2400" dirty="0"/>
          </a:p>
          <a:p>
            <a:pPr marL="285750" indent="-285750">
              <a:buFont typeface="Arial"/>
              <a:buChar char="•"/>
            </a:pPr>
            <a:r>
              <a:rPr lang="fr-FR" sz="2400" dirty="0" err="1" smtClean="0"/>
              <a:t>Where</a:t>
            </a:r>
            <a:r>
              <a:rPr lang="fr-FR" sz="2400" dirty="0" smtClean="0"/>
              <a:t> are </a:t>
            </a:r>
            <a:r>
              <a:rPr lang="fr-FR" sz="2400" dirty="0" err="1" smtClean="0"/>
              <a:t>Maunder</a:t>
            </a:r>
            <a:r>
              <a:rPr lang="fr-FR" sz="2400" dirty="0" smtClean="0"/>
              <a:t> minimum stars?</a:t>
            </a:r>
          </a:p>
          <a:p>
            <a:r>
              <a:rPr lang="fr-FR" sz="2400" dirty="0" smtClean="0"/>
              <a:t>    (</a:t>
            </a:r>
            <a:r>
              <a:rPr lang="fr-FR" sz="2400" dirty="0" err="1" smtClean="0"/>
              <a:t>should</a:t>
            </a:r>
            <a:r>
              <a:rPr lang="fr-FR" sz="2400" dirty="0" smtClean="0"/>
              <a:t>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expect</a:t>
            </a:r>
            <a:r>
              <a:rPr lang="fr-FR" sz="2400" dirty="0" smtClean="0"/>
              <a:t> </a:t>
            </a:r>
            <a:r>
              <a:rPr lang="fr-FR" sz="2400" dirty="0" err="1" smtClean="0"/>
              <a:t>outliers</a:t>
            </a:r>
            <a:r>
              <a:rPr lang="fr-FR" sz="2400" dirty="0" smtClean="0"/>
              <a:t> in the </a:t>
            </a:r>
            <a:r>
              <a:rPr lang="fr-FR" sz="2400" b="1" dirty="0" smtClean="0"/>
              <a:t>B</a:t>
            </a:r>
            <a:r>
              <a:rPr lang="fr-FR" sz="2400" dirty="0" smtClean="0"/>
              <a:t> - R’</a:t>
            </a:r>
            <a:r>
              <a:rPr lang="fr-FR" sz="2400" baseline="-25000" dirty="0" smtClean="0"/>
              <a:t>HK </a:t>
            </a:r>
            <a:r>
              <a:rPr lang="fr-FR" sz="2400" dirty="0" smtClean="0"/>
              <a:t> plot?)</a:t>
            </a:r>
          </a:p>
          <a:p>
            <a:endParaRPr lang="fr-FR" sz="2400" dirty="0"/>
          </a:p>
          <a:p>
            <a:pPr marL="285750" indent="-285750">
              <a:buFont typeface="Arial"/>
              <a:buChar char="•"/>
            </a:pPr>
            <a:r>
              <a:rPr lang="fr-FR" sz="2400" dirty="0" err="1" smtClean="0"/>
              <a:t>What</a:t>
            </a:r>
            <a:r>
              <a:rPr lang="fr-FR" sz="2400" dirty="0" smtClean="0"/>
              <a:t> about </a:t>
            </a:r>
            <a:r>
              <a:rPr lang="fr-FR" sz="2400" dirty="0" err="1" smtClean="0"/>
              <a:t>strong</a:t>
            </a:r>
            <a:r>
              <a:rPr lang="fr-FR" sz="2400" dirty="0" smtClean="0"/>
              <a:t> versus </a:t>
            </a:r>
            <a:r>
              <a:rPr lang="fr-FR" sz="2400" dirty="0" err="1" smtClean="0"/>
              <a:t>weak</a:t>
            </a:r>
            <a:r>
              <a:rPr lang="fr-FR" sz="2400" dirty="0" smtClean="0"/>
              <a:t> </a:t>
            </a:r>
            <a:r>
              <a:rPr lang="fr-FR" sz="2400" dirty="0" err="1" smtClean="0"/>
              <a:t>fields</a:t>
            </a:r>
            <a:r>
              <a:rPr lang="fr-FR" sz="2400" dirty="0" smtClean="0"/>
              <a:t> in radiative zones?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939208" y="247070"/>
            <a:ext cx="7272680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Helvetica"/>
              </a:rPr>
              <a:t>Open questions</a:t>
            </a:r>
            <a:endParaRPr lang="fr-FR" sz="2400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66135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11279</TotalTime>
  <Words>871</Words>
  <Application>Microsoft Macintosh PowerPoint</Application>
  <PresentationFormat>Présentation à l'écran (4:3)</PresentationFormat>
  <Paragraphs>226</Paragraphs>
  <Slides>35</Slides>
  <Notes>8</Notes>
  <HiddenSlides>0</HiddenSlides>
  <MMClips>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 Petit</dc:creator>
  <cp:lastModifiedBy>Pascal Petit</cp:lastModifiedBy>
  <cp:revision>238</cp:revision>
  <dcterms:created xsi:type="dcterms:W3CDTF">2013-12-01T21:26:23Z</dcterms:created>
  <dcterms:modified xsi:type="dcterms:W3CDTF">2016-02-15T13:06:54Z</dcterms:modified>
</cp:coreProperties>
</file>