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7" r:id="rId3"/>
    <p:sldId id="281" r:id="rId4"/>
    <p:sldId id="282" r:id="rId5"/>
    <p:sldId id="283" r:id="rId6"/>
    <p:sldId id="279" r:id="rId7"/>
    <p:sldId id="284" r:id="rId8"/>
    <p:sldId id="280" r:id="rId9"/>
    <p:sldId id="298" r:id="rId10"/>
    <p:sldId id="297" r:id="rId11"/>
    <p:sldId id="286" r:id="rId12"/>
    <p:sldId id="289" r:id="rId13"/>
    <p:sldId id="288" r:id="rId14"/>
    <p:sldId id="290" r:id="rId15"/>
    <p:sldId id="287" r:id="rId16"/>
    <p:sldId id="291" r:id="rId17"/>
    <p:sldId id="292" r:id="rId18"/>
    <p:sldId id="293" r:id="rId19"/>
    <p:sldId id="294" r:id="rId20"/>
    <p:sldId id="296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EB68"/>
    <a:srgbClr val="B4F5B6"/>
    <a:srgbClr val="EF7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16-Feb-16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16-Feb-16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16-Feb-16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16-Feb-16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16-Feb-16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16-Feb-16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16-Feb-16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16-Feb-16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16-Feb-16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16-Feb-16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16-Feb-16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16-Feb-16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1881" y="2509498"/>
            <a:ext cx="7628238" cy="1954724"/>
          </a:xfrm>
        </p:spPr>
        <p:txBody>
          <a:bodyPr/>
          <a:lstStyle/>
          <a:p>
            <a:pPr algn="ctr"/>
            <a:r>
              <a:rPr lang="en-US" dirty="0" smtClean="0"/>
              <a:t>Magnetic Fluxes in M dwarfs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497" y="4563076"/>
            <a:ext cx="8209006" cy="57664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Using molecular lines in multi-line methods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bcool2016.sciencesconf.org/conference/bcool2016/header/bc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0" y="359504"/>
            <a:ext cx="18573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1881" y="359504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BCool</a:t>
            </a:r>
            <a:r>
              <a:rPr lang="en-US" sz="3200" b="1" i="1" dirty="0" smtClean="0"/>
              <a:t> 2016</a:t>
            </a:r>
          </a:p>
          <a:p>
            <a:r>
              <a:rPr lang="en-US" sz="3200" b="1" i="1" dirty="0" smtClean="0"/>
              <a:t>Vienna </a:t>
            </a:r>
            <a:endParaRPr lang="fr-FR" sz="32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993" y="359504"/>
            <a:ext cx="1944645" cy="167628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880286" y="5342238"/>
            <a:ext cx="8209006" cy="576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Nicolas Fabas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Svetlana </a:t>
            </a:r>
            <a:r>
              <a:rPr lang="en-US" dirty="0" err="1" smtClean="0">
                <a:solidFill>
                  <a:schemeClr val="tx1"/>
                </a:solidFill>
              </a:rPr>
              <a:t>Berdyugina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16-02-2016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0541" y="2053636"/>
            <a:ext cx="282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Freiburg, Germany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3078"/>
            <a:ext cx="8229600" cy="974207"/>
          </a:xfrm>
        </p:spPr>
        <p:txBody>
          <a:bodyPr/>
          <a:lstStyle/>
          <a:p>
            <a:r>
              <a:rPr lang="en-US" dirty="0" smtClean="0"/>
              <a:t>ZCD with </a:t>
            </a:r>
            <a:r>
              <a:rPr lang="en-US" dirty="0" err="1" smtClean="0"/>
              <a:t>TiO</a:t>
            </a:r>
            <a:r>
              <a:rPr lang="en-US" dirty="0" smtClean="0"/>
              <a:t> lines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427286"/>
            <a:ext cx="8229600" cy="37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Time evolution of the magnetic flux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907735"/>
            <a:ext cx="6444461" cy="4603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4627" y="3575946"/>
            <a:ext cx="39376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 Lac (Morin et al. 2008)</a:t>
            </a:r>
          </a:p>
          <a:p>
            <a:r>
              <a:rPr lang="en-US" dirty="0" smtClean="0"/>
              <a:t>Mask of atomic lines, LSD method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2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3078"/>
            <a:ext cx="8229600" cy="974207"/>
          </a:xfrm>
        </p:spPr>
        <p:txBody>
          <a:bodyPr/>
          <a:lstStyle/>
          <a:p>
            <a:r>
              <a:rPr lang="en-US" dirty="0" smtClean="0"/>
              <a:t>ZCD with </a:t>
            </a:r>
            <a:r>
              <a:rPr lang="en-US" dirty="0" err="1" smtClean="0"/>
              <a:t>TiO</a:t>
            </a:r>
            <a:r>
              <a:rPr lang="en-US" dirty="0" smtClean="0"/>
              <a:t> lines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427286"/>
            <a:ext cx="8229600" cy="37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Time evolution of the magnetic flux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14" y="2008730"/>
            <a:ext cx="10058400" cy="453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3078"/>
            <a:ext cx="8229600" cy="974207"/>
          </a:xfrm>
        </p:spPr>
        <p:txBody>
          <a:bodyPr/>
          <a:lstStyle/>
          <a:p>
            <a:r>
              <a:rPr lang="en-US" dirty="0" smtClean="0"/>
              <a:t>ZCD with </a:t>
            </a:r>
            <a:r>
              <a:rPr lang="en-US" dirty="0" err="1" smtClean="0"/>
              <a:t>TiO</a:t>
            </a:r>
            <a:r>
              <a:rPr lang="en-US" dirty="0" smtClean="0"/>
              <a:t> lines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427286"/>
            <a:ext cx="8229600" cy="37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Time evolution of the magnetic flux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881945"/>
            <a:ext cx="6438941" cy="4761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4627" y="3575946"/>
            <a:ext cx="39376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 Leo (Morin et al. 2008)</a:t>
            </a:r>
          </a:p>
          <a:p>
            <a:r>
              <a:rPr lang="en-US" dirty="0" smtClean="0"/>
              <a:t>Mask of atomic lines, LSD method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4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3078"/>
            <a:ext cx="8229600" cy="974207"/>
          </a:xfrm>
        </p:spPr>
        <p:txBody>
          <a:bodyPr/>
          <a:lstStyle/>
          <a:p>
            <a:r>
              <a:rPr lang="en-US" dirty="0" smtClean="0"/>
              <a:t>ZCD with </a:t>
            </a:r>
            <a:r>
              <a:rPr lang="en-US" dirty="0" err="1" smtClean="0"/>
              <a:t>TiO</a:t>
            </a:r>
            <a:r>
              <a:rPr lang="en-US" dirty="0" smtClean="0"/>
              <a:t> lines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427286"/>
            <a:ext cx="8229600" cy="37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Time evolution of the magnetic flux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76" y="1908158"/>
            <a:ext cx="10058400" cy="453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91976"/>
            <a:ext cx="8229600" cy="850639"/>
          </a:xfrm>
        </p:spPr>
        <p:txBody>
          <a:bodyPr/>
          <a:lstStyle/>
          <a:p>
            <a:r>
              <a:rPr lang="en-US" dirty="0" err="1" smtClean="0"/>
              <a:t>TiO</a:t>
            </a:r>
            <a:r>
              <a:rPr lang="en-US" dirty="0" smtClean="0"/>
              <a:t> band fitting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542616"/>
            <a:ext cx="8229600" cy="1554811"/>
          </a:xfrm>
        </p:spPr>
        <p:txBody>
          <a:bodyPr/>
          <a:lstStyle/>
          <a:p>
            <a:r>
              <a:rPr lang="en-US" dirty="0" smtClean="0"/>
              <a:t>Accessing to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magnetic field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filling factor</a:t>
            </a:r>
          </a:p>
          <a:p>
            <a:r>
              <a:rPr lang="en-US" dirty="0" err="1" smtClean="0"/>
              <a:t>B.cos</a:t>
            </a:r>
            <a:r>
              <a:rPr lang="en-US" dirty="0" smtClean="0"/>
              <a:t>(</a:t>
            </a:r>
            <a:r>
              <a:rPr lang="el-GR" dirty="0" smtClean="0"/>
              <a:t>γ</a:t>
            </a:r>
            <a:r>
              <a:rPr lang="en-US" dirty="0" smtClean="0"/>
              <a:t>).</a:t>
            </a:r>
            <a:r>
              <a:rPr lang="en-US" dirty="0" err="1" smtClean="0"/>
              <a:t>ff</a:t>
            </a:r>
            <a:r>
              <a:rPr lang="en-US" dirty="0" smtClean="0"/>
              <a:t>   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err="1" smtClean="0">
                <a:sym typeface="Wingdings" panose="05000000000000000000" pitchFamily="2" charset="2"/>
              </a:rPr>
              <a:t>B.cos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l-GR" dirty="0"/>
              <a:t>γ</a:t>
            </a:r>
            <a:r>
              <a:rPr lang="en-US" dirty="0" smtClean="0">
                <a:sym typeface="Wingdings" panose="05000000000000000000" pitchFamily="2" charset="2"/>
              </a:rPr>
              <a:t>) and </a:t>
            </a:r>
            <a:r>
              <a:rPr lang="en-US" dirty="0" err="1" smtClean="0">
                <a:sym typeface="Wingdings" panose="05000000000000000000" pitchFamily="2" charset="2"/>
              </a:rPr>
              <a:t>ff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697" y="2900696"/>
            <a:ext cx="4040357" cy="3217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8054" y="2900696"/>
            <a:ext cx="293798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</a:t>
            </a:r>
          </a:p>
          <a:p>
            <a:r>
              <a:rPr lang="en-US" dirty="0" smtClean="0"/>
              <a:t>Combination of photosphere and spot:</a:t>
            </a:r>
          </a:p>
          <a:p>
            <a:endParaRPr lang="en-US" dirty="0"/>
          </a:p>
          <a:p>
            <a:r>
              <a:rPr lang="en-US" dirty="0" smtClean="0"/>
              <a:t>T</a:t>
            </a:r>
            <a:r>
              <a:rPr lang="en-US" baseline="-25000" dirty="0" smtClean="0"/>
              <a:t>phot</a:t>
            </a:r>
            <a:r>
              <a:rPr lang="en-US" dirty="0" smtClean="0"/>
              <a:t>=3500K, T</a:t>
            </a:r>
            <a:r>
              <a:rPr lang="en-US" baseline="-25000" dirty="0" smtClean="0"/>
              <a:t>spot</a:t>
            </a:r>
            <a:r>
              <a:rPr lang="en-US" dirty="0" smtClean="0"/>
              <a:t>=3000K</a:t>
            </a:r>
          </a:p>
          <a:p>
            <a:r>
              <a:rPr lang="en-US" dirty="0" smtClean="0"/>
              <a:t>Filling factor 10 %</a:t>
            </a:r>
          </a:p>
          <a:p>
            <a:r>
              <a:rPr lang="en-US" dirty="0" smtClean="0"/>
              <a:t>Solid line: B</a:t>
            </a:r>
            <a:r>
              <a:rPr lang="en-US" baseline="-25000" dirty="0" smtClean="0"/>
              <a:t>spot</a:t>
            </a:r>
            <a:r>
              <a:rPr lang="en-US" dirty="0" smtClean="0"/>
              <a:t>=1kG</a:t>
            </a:r>
          </a:p>
          <a:p>
            <a:r>
              <a:rPr lang="en-US" dirty="0" smtClean="0"/>
              <a:t>Dashed line: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spot</a:t>
            </a:r>
            <a:r>
              <a:rPr lang="en-US" dirty="0" smtClean="0"/>
              <a:t>=3kG</a:t>
            </a:r>
          </a:p>
          <a:p>
            <a:endParaRPr lang="en-US" dirty="0"/>
          </a:p>
          <a:p>
            <a:r>
              <a:rPr lang="en-US" i="1" dirty="0" err="1" smtClean="0"/>
              <a:t>Afram</a:t>
            </a:r>
            <a:r>
              <a:rPr lang="en-US" i="1" dirty="0"/>
              <a:t> </a:t>
            </a:r>
            <a:r>
              <a:rPr lang="en-US" i="1" dirty="0" smtClean="0"/>
              <a:t>&amp; </a:t>
            </a:r>
            <a:r>
              <a:rPr lang="en-US" i="1" dirty="0" err="1" smtClean="0"/>
              <a:t>Berdyugina</a:t>
            </a:r>
            <a:r>
              <a:rPr lang="en-US" i="1" dirty="0" smtClean="0"/>
              <a:t> 2015</a:t>
            </a:r>
            <a:endParaRPr lang="fr-FR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59492" y="2731820"/>
            <a:ext cx="45423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combine two models: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Photospheric</a:t>
            </a:r>
            <a:r>
              <a:rPr lang="en-US" dirty="0" smtClean="0"/>
              <a:t>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phot</a:t>
            </a:r>
            <a:r>
              <a:rPr lang="en-US" dirty="0" smtClean="0"/>
              <a:t>=3000K, </a:t>
            </a:r>
            <a:r>
              <a:rPr lang="en-US" dirty="0" smtClean="0"/>
              <a:t>B</a:t>
            </a:r>
            <a:r>
              <a:rPr lang="en-US" baseline="-25000" dirty="0" smtClean="0"/>
              <a:t>phot</a:t>
            </a:r>
            <a:r>
              <a:rPr lang="en-US" dirty="0" smtClean="0"/>
              <a:t>=0G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Spot:                T</a:t>
            </a:r>
            <a:r>
              <a:rPr lang="en-US" baseline="-25000" dirty="0" smtClean="0"/>
              <a:t>spot</a:t>
            </a:r>
            <a:r>
              <a:rPr lang="en-US" dirty="0"/>
              <a:t>, </a:t>
            </a:r>
            <a:r>
              <a:rPr lang="en-US" dirty="0" smtClean="0"/>
              <a:t>B</a:t>
            </a:r>
            <a:r>
              <a:rPr lang="en-US" baseline="-25000" dirty="0" smtClean="0"/>
              <a:t>spot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259491" y="3921024"/>
            <a:ext cx="40571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fit the output model to the </a:t>
            </a:r>
            <a:r>
              <a:rPr lang="en-US" dirty="0" err="1" smtClean="0"/>
              <a:t>Narval</a:t>
            </a:r>
            <a:r>
              <a:rPr lang="en-US" dirty="0" smtClean="0"/>
              <a:t> or </a:t>
            </a:r>
            <a:r>
              <a:rPr lang="en-US" dirty="0" err="1" smtClean="0"/>
              <a:t>Espadons</a:t>
            </a:r>
            <a:r>
              <a:rPr lang="en-US" dirty="0" smtClean="0"/>
              <a:t> observations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259490" y="4927217"/>
            <a:ext cx="405713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Grid used: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spot</a:t>
            </a:r>
            <a:r>
              <a:rPr lang="en-US" dirty="0" smtClean="0"/>
              <a:t>:      2500, 2600, 2800 K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spot</a:t>
            </a:r>
            <a:r>
              <a:rPr lang="en-US" dirty="0" smtClean="0"/>
              <a:t>:     50, 100, 200, 500, 1000 G</a:t>
            </a:r>
          </a:p>
          <a:p>
            <a:r>
              <a:rPr lang="el-GR" dirty="0" smtClean="0"/>
              <a:t>γ</a:t>
            </a:r>
            <a:r>
              <a:rPr lang="en-US" dirty="0" smtClean="0"/>
              <a:t>:           0, 30, 60, 90, 120, 150 deg.</a:t>
            </a:r>
            <a:endParaRPr lang="en-US" dirty="0" smtClean="0"/>
          </a:p>
          <a:p>
            <a:r>
              <a:rPr lang="en-US" dirty="0" err="1" smtClean="0"/>
              <a:t>ff</a:t>
            </a:r>
            <a:r>
              <a:rPr lang="en-US" dirty="0" smtClean="0"/>
              <a:t> :          0.1, 0.2,…,1.0</a:t>
            </a:r>
          </a:p>
          <a:p>
            <a:r>
              <a:rPr lang="en-US" dirty="0" err="1" smtClean="0"/>
              <a:t>v.sin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): 0.0, 2.0,…, 14.0 km/s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7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615"/>
            <a:ext cx="12192000" cy="54965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48" y="691976"/>
            <a:ext cx="8229600" cy="850639"/>
          </a:xfrm>
        </p:spPr>
        <p:txBody>
          <a:bodyPr/>
          <a:lstStyle/>
          <a:p>
            <a:r>
              <a:rPr lang="en-US" dirty="0" err="1" smtClean="0"/>
              <a:t>TiO</a:t>
            </a:r>
            <a:r>
              <a:rPr lang="en-US" dirty="0" smtClean="0"/>
              <a:t> band fitting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2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18" y="0"/>
            <a:ext cx="67398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3643" y="107092"/>
            <a:ext cx="21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AD Leo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311" y="107092"/>
            <a:ext cx="3577043" cy="2645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70811" y="1688508"/>
            <a:ext cx="19688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Morin et al. 2008</a:t>
            </a:r>
            <a:endParaRPr lang="fr-FR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9503547" y="1873174"/>
            <a:ext cx="66726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t="6353" r="8061" b="1785"/>
          <a:stretch/>
        </p:blipFill>
        <p:spPr>
          <a:xfrm>
            <a:off x="6354032" y="3223491"/>
            <a:ext cx="3657600" cy="35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48" y="691976"/>
            <a:ext cx="8229600" cy="850639"/>
          </a:xfrm>
        </p:spPr>
        <p:txBody>
          <a:bodyPr/>
          <a:lstStyle/>
          <a:p>
            <a:r>
              <a:rPr lang="en-US" dirty="0" err="1" smtClean="0"/>
              <a:t>TiO</a:t>
            </a:r>
            <a:r>
              <a:rPr lang="en-US" dirty="0" smtClean="0"/>
              <a:t> band fitting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615"/>
            <a:ext cx="12192000" cy="54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6" y="0"/>
            <a:ext cx="39641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3643" y="107092"/>
            <a:ext cx="21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EV Lac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692" y="107092"/>
            <a:ext cx="3972590" cy="283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3" t="6024" r="7666" b="2054"/>
          <a:stretch/>
        </p:blipFill>
        <p:spPr>
          <a:xfrm>
            <a:off x="5324692" y="3164228"/>
            <a:ext cx="3847070" cy="36937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78313" y="1309817"/>
            <a:ext cx="19688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Morin et al. 2008</a:t>
            </a:r>
            <a:endParaRPr lang="fr-FR" dirty="0"/>
          </a:p>
        </p:txBody>
      </p:sp>
      <p:cxnSp>
        <p:nvCxnSpPr>
          <p:cNvPr id="9" name="Straight Arrow Connector 8"/>
          <p:cNvCxnSpPr>
            <a:stCxn id="2" idx="1"/>
          </p:cNvCxnSpPr>
          <p:nvPr/>
        </p:nvCxnSpPr>
        <p:spPr>
          <a:xfrm flipH="1">
            <a:off x="9111049" y="1494483"/>
            <a:ext cx="66726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52" y="254577"/>
            <a:ext cx="8489612" cy="646087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59378"/>
            <a:ext cx="3426691" cy="12880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Band fitting</a:t>
            </a:r>
            <a:br>
              <a:rPr lang="en-US" sz="4400" dirty="0" smtClean="0"/>
            </a:br>
            <a:r>
              <a:rPr lang="en-US" sz="4400" dirty="0" smtClean="0"/>
              <a:t>in Brown Dwarfs</a:t>
            </a:r>
            <a:endParaRPr lang="fr-FR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84727" y="1847416"/>
            <a:ext cx="30941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Oleksii</a:t>
            </a:r>
            <a:r>
              <a:rPr lang="en-US" dirty="0" smtClean="0"/>
              <a:t> </a:t>
            </a:r>
            <a:r>
              <a:rPr lang="en-US" dirty="0" err="1" smtClean="0"/>
              <a:t>Kuzmychov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84727" y="2872509"/>
            <a:ext cx="32419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Full Stokes and low resolution </a:t>
            </a:r>
            <a:r>
              <a:rPr lang="en-US" dirty="0" err="1" smtClean="0"/>
              <a:t>spectropolarimetry</a:t>
            </a:r>
            <a:r>
              <a:rPr lang="en-US" dirty="0" smtClean="0"/>
              <a:t> (R=300 to 5000)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5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29" y="265176"/>
            <a:ext cx="12040671" cy="1703667"/>
          </a:xfrm>
        </p:spPr>
        <p:txBody>
          <a:bodyPr>
            <a:normAutofit/>
          </a:bodyPr>
          <a:lstStyle/>
          <a:p>
            <a:r>
              <a:rPr lang="en-US" dirty="0" smtClean="0"/>
              <a:t>ZCD</a:t>
            </a:r>
            <a:br>
              <a:rPr lang="en-US" dirty="0" smtClean="0"/>
            </a:br>
            <a:r>
              <a:rPr lang="en-US" dirty="0" smtClean="0"/>
              <a:t>Zeeman Component Decomposition</a:t>
            </a:r>
            <a:endParaRPr lang="fr-FR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29" y="2391114"/>
            <a:ext cx="6850833" cy="280696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i="1" dirty="0" err="1" smtClean="0"/>
              <a:t>Sennhauser</a:t>
            </a:r>
            <a:r>
              <a:rPr lang="en-US" i="1" dirty="0" smtClean="0"/>
              <a:t> et al. 2010,2011</a:t>
            </a:r>
          </a:p>
          <a:p>
            <a:endParaRPr lang="en-US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one single line profile but </a:t>
            </a:r>
            <a:r>
              <a:rPr lang="en-US" u="sng" dirty="0" smtClean="0"/>
              <a:t>several</a:t>
            </a:r>
            <a:r>
              <a:rPr lang="en-US" dirty="0" smtClean="0"/>
              <a:t> for each Zeeman component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Non-linearity in blends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Milne-Eddington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89340" y="2290119"/>
                <a:ext cx="4802659" cy="40810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a normal Zeeman triplet: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</a:t>
                </a:r>
                <a:r>
                  <a:rPr lang="en-US" baseline="-25000" dirty="0" smtClean="0"/>
                  <a:t>eff</a:t>
                </a:r>
                <a:r>
                  <a:rPr lang="en-US" dirty="0"/>
                  <a:t> </a:t>
                </a:r>
                <a:r>
                  <a:rPr lang="en-US" dirty="0" smtClean="0"/>
                  <a:t>: effective </a:t>
                </a:r>
                <a:r>
                  <a:rPr lang="en-US" dirty="0" err="1" smtClean="0"/>
                  <a:t>Landé</a:t>
                </a:r>
                <a:r>
                  <a:rPr lang="en-US" dirty="0" smtClean="0"/>
                  <a:t> factor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λ</a:t>
                </a:r>
                <a:r>
                  <a:rPr lang="fr-FR" baseline="-25000" dirty="0" smtClean="0"/>
                  <a:t>c</a:t>
                </a:r>
                <a:r>
                  <a:rPr lang="en-US" dirty="0" smtClean="0"/>
                  <a:t> : central wavelength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Δλ</a:t>
                </a:r>
                <a:r>
                  <a:rPr lang="fr-FR" baseline="-25000" dirty="0" smtClean="0"/>
                  <a:t>D</a:t>
                </a:r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US" dirty="0" smtClean="0"/>
                  <a:t>Doppler width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q = ±1 </a:t>
                </a:r>
                <a:endParaRPr lang="fr-F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340" y="2290119"/>
                <a:ext cx="4802659" cy="4081054"/>
              </a:xfrm>
              <a:prstGeom prst="rect">
                <a:avLst/>
              </a:prstGeom>
              <a:blipFill rotWithShape="0">
                <a:blip r:embed="rId2"/>
                <a:stretch>
                  <a:fillRect l="-1015" t="-897" b="-14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0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824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480958"/>
            <a:ext cx="10572588" cy="50122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ZCD is a clear improvement on LSD when it comes to molecular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Molecular band fits allow to separate magnetic field from filling factor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both cases, the evolution of magnetic fluxes and fields are consistent with previous observations in Morin et al. 2008, in the case of EV Lac and AD Leo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need for high resolution </a:t>
            </a:r>
            <a:r>
              <a:rPr lang="en-US" dirty="0" err="1" smtClean="0"/>
              <a:t>spectropolarimetry</a:t>
            </a:r>
            <a:r>
              <a:rPr lang="en-US" dirty="0" smtClean="0"/>
              <a:t> when considering molecules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ZCD could find applications for many cool objects, e.g. active dwarfs, AGB stars, sunspots…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3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29" y="265176"/>
            <a:ext cx="12040671" cy="1703667"/>
          </a:xfrm>
        </p:spPr>
        <p:txBody>
          <a:bodyPr>
            <a:normAutofit/>
          </a:bodyPr>
          <a:lstStyle/>
          <a:p>
            <a:r>
              <a:rPr lang="en-US" dirty="0" smtClean="0"/>
              <a:t>ZCD</a:t>
            </a:r>
            <a:br>
              <a:rPr lang="en-US" dirty="0" smtClean="0"/>
            </a:br>
            <a:r>
              <a:rPr lang="en-US" dirty="0" smtClean="0"/>
              <a:t>Zeeman Component Decomposition</a:t>
            </a:r>
            <a:endParaRPr lang="fr-FR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474" y="2197151"/>
            <a:ext cx="4069689" cy="4120522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Knowing the following parameters: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common line profile </a:t>
            </a:r>
            <a:r>
              <a:rPr lang="en-US" b="1" dirty="0" smtClean="0"/>
              <a:t>Z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line depth </a:t>
            </a:r>
            <a:r>
              <a:rPr lang="en-US" b="1" dirty="0" smtClean="0"/>
              <a:t>d</a:t>
            </a:r>
            <a:r>
              <a:rPr lang="en-US" b="1" baseline="-25000" dirty="0" smtClean="0"/>
              <a:t>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amplitude and orientation of a magnetic field defined by </a:t>
            </a:r>
            <a:r>
              <a:rPr lang="en-US" b="1" dirty="0" smtClean="0"/>
              <a:t>B</a:t>
            </a:r>
            <a:r>
              <a:rPr lang="en-US" dirty="0" smtClean="0"/>
              <a:t>, </a:t>
            </a:r>
            <a:r>
              <a:rPr lang="el-GR" b="1" dirty="0" smtClean="0"/>
              <a:t>γ</a:t>
            </a:r>
            <a:r>
              <a:rPr lang="en-US" dirty="0" smtClean="0"/>
              <a:t> and </a:t>
            </a:r>
            <a:r>
              <a:rPr lang="el-GR" b="1" dirty="0" smtClean="0"/>
              <a:t>χ</a:t>
            </a:r>
            <a:endParaRPr lang="en-US" dirty="0"/>
          </a:p>
          <a:p>
            <a:r>
              <a:rPr lang="en-US" dirty="0" smtClean="0"/>
              <a:t>, one can combine them to obtain all the Stokes parameters using </a:t>
            </a:r>
            <a:r>
              <a:rPr lang="en-US" u="sng" dirty="0" smtClean="0"/>
              <a:t>polarized radiative transfer</a:t>
            </a:r>
            <a:r>
              <a:rPr lang="en-US" dirty="0" smtClean="0"/>
              <a:t> (</a:t>
            </a:r>
            <a:r>
              <a:rPr lang="en-US" dirty="0" err="1" smtClean="0"/>
              <a:t>Unno</a:t>
            </a:r>
            <a:r>
              <a:rPr lang="en-US" dirty="0" smtClean="0"/>
              <a:t> 1956, </a:t>
            </a:r>
            <a:r>
              <a:rPr lang="en-US" dirty="0" err="1" smtClean="0"/>
              <a:t>Rachkovsky</a:t>
            </a:r>
            <a:r>
              <a:rPr lang="en-US" dirty="0" smtClean="0"/>
              <a:t> 1962)</a:t>
            </a:r>
            <a:endParaRPr lang="en-US" u="sng" dirty="0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878958" y="2325909"/>
            <a:ext cx="4069689" cy="193150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employed the polarized radiative transfer code </a:t>
            </a:r>
            <a:r>
              <a:rPr lang="en-US" u="sng" dirty="0" smtClean="0"/>
              <a:t>STOPRO</a:t>
            </a:r>
            <a:r>
              <a:rPr lang="en-US" dirty="0" smtClean="0"/>
              <a:t> (Solanki 1987, </a:t>
            </a:r>
            <a:r>
              <a:rPr lang="en-US" dirty="0" err="1" smtClean="0"/>
              <a:t>Frutiger</a:t>
            </a:r>
            <a:r>
              <a:rPr lang="en-US" dirty="0" smtClean="0"/>
              <a:t> et al. 2000, </a:t>
            </a:r>
            <a:r>
              <a:rPr lang="en-US" dirty="0" err="1" smtClean="0"/>
              <a:t>Berdyugina</a:t>
            </a:r>
            <a:r>
              <a:rPr lang="en-US" dirty="0" smtClean="0"/>
              <a:t> et al. 2003)</a:t>
            </a:r>
            <a:endParaRPr lang="en-US" u="sng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385847" y="4819135"/>
            <a:ext cx="5361310" cy="138395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Access to the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magnetic flux</a:t>
            </a:r>
          </a:p>
          <a:p>
            <a:pPr algn="ctr"/>
            <a:r>
              <a:rPr lang="en-US" dirty="0" err="1" smtClean="0"/>
              <a:t>B.cos</a:t>
            </a:r>
            <a:r>
              <a:rPr lang="en-US" dirty="0" smtClean="0"/>
              <a:t>(</a:t>
            </a:r>
            <a:r>
              <a:rPr lang="el-GR" dirty="0"/>
              <a:t>γ</a:t>
            </a:r>
            <a:r>
              <a:rPr lang="en-US" dirty="0" smtClean="0"/>
              <a:t>).</a:t>
            </a:r>
            <a:r>
              <a:rPr lang="en-US" dirty="0" err="1" smtClean="0"/>
              <a:t>ff</a:t>
            </a:r>
            <a:endParaRPr lang="en-US" dirty="0" smtClean="0"/>
          </a:p>
          <a:p>
            <a:pPr algn="ctr"/>
            <a:r>
              <a:rPr lang="en-US" dirty="0" smtClean="0"/>
              <a:t>with Stokes V</a:t>
            </a:r>
          </a:p>
        </p:txBody>
      </p:sp>
    </p:spTree>
    <p:extLst>
      <p:ext uri="{BB962C8B-B14F-4D97-AF65-F5344CB8AC3E}">
        <p14:creationId xmlns:p14="http://schemas.microsoft.com/office/powerpoint/2010/main" val="11075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29" y="265176"/>
            <a:ext cx="12040671" cy="1703667"/>
          </a:xfrm>
        </p:spPr>
        <p:txBody>
          <a:bodyPr>
            <a:normAutofit/>
          </a:bodyPr>
          <a:lstStyle/>
          <a:p>
            <a:r>
              <a:rPr lang="en-US" dirty="0" smtClean="0"/>
              <a:t>ZCD</a:t>
            </a:r>
            <a:br>
              <a:rPr lang="en-US" dirty="0" smtClean="0"/>
            </a:br>
            <a:r>
              <a:rPr lang="en-US" dirty="0" smtClean="0"/>
              <a:t>Zeeman Component Decomposition</a:t>
            </a:r>
            <a:endParaRPr lang="fr-FR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474" y="2197151"/>
            <a:ext cx="4688526" cy="1386558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Sennhauser</a:t>
            </a:r>
            <a:r>
              <a:rPr lang="en-US" dirty="0" smtClean="0"/>
              <a:t> &amp; </a:t>
            </a:r>
            <a:r>
              <a:rPr lang="en-US" dirty="0" err="1" smtClean="0"/>
              <a:t>Berdyugina</a:t>
            </a:r>
            <a:r>
              <a:rPr lang="en-US" dirty="0" smtClean="0"/>
              <a:t> 2011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Detection of a weak magnetic field on Arcturus using ZCD (atomic line mask)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568" y="2114214"/>
            <a:ext cx="5188937" cy="4286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76" y="4267200"/>
            <a:ext cx="5676343" cy="12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48" y="563418"/>
            <a:ext cx="8229600" cy="878286"/>
          </a:xfrm>
        </p:spPr>
        <p:txBody>
          <a:bodyPr/>
          <a:lstStyle/>
          <a:p>
            <a:r>
              <a:rPr lang="en-US" dirty="0" smtClean="0"/>
              <a:t>Molecular lines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648" y="1441704"/>
            <a:ext cx="10343676" cy="219742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We focus on the </a:t>
            </a:r>
            <a:r>
              <a:rPr lang="en-US" dirty="0" err="1" smtClean="0"/>
              <a:t>TiO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(0,0)R</a:t>
            </a:r>
            <a:r>
              <a:rPr lang="en-US" baseline="-25000" dirty="0" smtClean="0"/>
              <a:t>3</a:t>
            </a:r>
            <a:r>
              <a:rPr lang="en-US" dirty="0" smtClean="0"/>
              <a:t>     (</a:t>
            </a:r>
            <a:r>
              <a:rPr lang="en-US" dirty="0" err="1" smtClean="0"/>
              <a:t>Berdyugina</a:t>
            </a:r>
            <a:r>
              <a:rPr lang="en-US" dirty="0" smtClean="0"/>
              <a:t> et al. 2003, </a:t>
            </a:r>
            <a:r>
              <a:rPr lang="en-US" dirty="0" err="1" smtClean="0"/>
              <a:t>Afram</a:t>
            </a:r>
            <a:r>
              <a:rPr lang="en-US" dirty="0" smtClean="0"/>
              <a:t> et al. 2015)</a:t>
            </a:r>
          </a:p>
          <a:p>
            <a:r>
              <a:rPr lang="en-US" dirty="0" smtClean="0"/>
              <a:t>Lines forming in spots and ubiquitous in M dwarves</a:t>
            </a:r>
          </a:p>
          <a:p>
            <a:endParaRPr lang="en-US" baseline="-25000" dirty="0"/>
          </a:p>
          <a:p>
            <a:r>
              <a:rPr lang="en-US" u="sng" dirty="0" smtClean="0"/>
              <a:t>Hund’s case a </a:t>
            </a:r>
            <a:r>
              <a:rPr lang="en-US" dirty="0" smtClean="0"/>
              <a:t>: strong coupling of orbital (</a:t>
            </a:r>
            <a:r>
              <a:rPr lang="en-US" b="1" dirty="0" smtClean="0"/>
              <a:t>L</a:t>
            </a:r>
            <a:r>
              <a:rPr lang="en-US" dirty="0" smtClean="0"/>
              <a:t>) and spin (</a:t>
            </a:r>
            <a:r>
              <a:rPr lang="en-US" b="1" dirty="0" smtClean="0"/>
              <a:t>S</a:t>
            </a:r>
            <a:r>
              <a:rPr lang="en-US" dirty="0" smtClean="0"/>
              <a:t>) with the </a:t>
            </a:r>
            <a:r>
              <a:rPr lang="en-US" dirty="0" err="1" smtClean="0"/>
              <a:t>internuclear</a:t>
            </a:r>
            <a:r>
              <a:rPr lang="en-US" dirty="0" smtClean="0"/>
              <a:t> axis of the molecule.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248" y="3368675"/>
            <a:ext cx="3106016" cy="3212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0175" y="6212003"/>
            <a:ext cx="3168073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Berdyugina</a:t>
            </a:r>
            <a:r>
              <a:rPr lang="en-US" dirty="0" smtClean="0"/>
              <a:t> &amp; Solanki 2002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82466" y="3852089"/>
                <a:ext cx="3109607" cy="7725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466" y="3852089"/>
                <a:ext cx="3109607" cy="7725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184647" y="3852089"/>
            <a:ext cx="2911026" cy="156966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Λ</a:t>
            </a:r>
            <a:r>
              <a:rPr lang="en-US" sz="2400" dirty="0" smtClean="0"/>
              <a:t>=0,1,2,…,L</a:t>
            </a:r>
          </a:p>
          <a:p>
            <a:r>
              <a:rPr lang="en-US" sz="2400" dirty="0" smtClean="0"/>
              <a:t>Σ=S,S-1,…,-S</a:t>
            </a:r>
          </a:p>
          <a:p>
            <a:r>
              <a:rPr lang="el-GR" sz="2400" dirty="0" smtClean="0"/>
              <a:t>Ω</a:t>
            </a:r>
            <a:r>
              <a:rPr lang="en-US" sz="2400" dirty="0" smtClean="0"/>
              <a:t>=|</a:t>
            </a:r>
            <a:r>
              <a:rPr lang="el-GR" sz="2400" dirty="0" smtClean="0"/>
              <a:t>Λ</a:t>
            </a:r>
            <a:r>
              <a:rPr lang="en-US" sz="2400" dirty="0" smtClean="0"/>
              <a:t>+Σ|</a:t>
            </a:r>
          </a:p>
          <a:p>
            <a:r>
              <a:rPr lang="en-US" sz="2400" dirty="0" smtClean="0"/>
              <a:t>J=</a:t>
            </a:r>
            <a:r>
              <a:rPr lang="el-GR" sz="2400" dirty="0"/>
              <a:t> </a:t>
            </a:r>
            <a:r>
              <a:rPr lang="el-GR" sz="2400" dirty="0" smtClean="0"/>
              <a:t>Ω</a:t>
            </a:r>
            <a:r>
              <a:rPr lang="el-GR" sz="2400" dirty="0"/>
              <a:t> </a:t>
            </a:r>
            <a:r>
              <a:rPr lang="en-US" sz="2400" dirty="0" smtClean="0"/>
              <a:t>,</a:t>
            </a:r>
            <a:r>
              <a:rPr lang="el-GR" sz="2400" dirty="0" smtClean="0"/>
              <a:t>Ω</a:t>
            </a:r>
            <a:r>
              <a:rPr lang="en-US" sz="2400" dirty="0" smtClean="0"/>
              <a:t>+1,</a:t>
            </a:r>
            <a:r>
              <a:rPr lang="el-GR" sz="2400" dirty="0" smtClean="0"/>
              <a:t> Ω</a:t>
            </a:r>
            <a:r>
              <a:rPr lang="en-US" sz="2400" dirty="0" smtClean="0"/>
              <a:t>+2,…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8322" y="4880357"/>
                <a:ext cx="2355273" cy="461665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322" y="4880357"/>
                <a:ext cx="235527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3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48" y="563418"/>
            <a:ext cx="8229600" cy="878286"/>
          </a:xfrm>
        </p:spPr>
        <p:txBody>
          <a:bodyPr/>
          <a:lstStyle/>
          <a:p>
            <a:r>
              <a:rPr lang="en-US" dirty="0" smtClean="0"/>
              <a:t>Molecular lines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648" y="1441705"/>
            <a:ext cx="7362952" cy="774274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Modelling and detection of the </a:t>
            </a:r>
            <a:r>
              <a:rPr lang="en-US" u="sng" dirty="0" smtClean="0"/>
              <a:t>molecular Zeeman effect</a:t>
            </a:r>
            <a:r>
              <a:rPr lang="en-US" dirty="0" smtClean="0"/>
              <a:t> in cool active stars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8395332" y="6142443"/>
            <a:ext cx="3168073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Berdyugina</a:t>
            </a:r>
            <a:r>
              <a:rPr lang="en-US" i="1" dirty="0" smtClean="0"/>
              <a:t> et al. 2006</a:t>
            </a:r>
            <a:endParaRPr lang="fr-FR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557" y="1441704"/>
            <a:ext cx="3539622" cy="4700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48" y="2925410"/>
            <a:ext cx="4040357" cy="3217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2411" y="1327566"/>
            <a:ext cx="930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 Lac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9609438" y="3792073"/>
            <a:ext cx="1033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Sunspot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4399005" y="2925410"/>
            <a:ext cx="293798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</a:t>
            </a:r>
          </a:p>
          <a:p>
            <a:r>
              <a:rPr lang="en-US" dirty="0" smtClean="0"/>
              <a:t>Combination of photosphere and spot:</a:t>
            </a:r>
          </a:p>
          <a:p>
            <a:endParaRPr lang="en-US" dirty="0"/>
          </a:p>
          <a:p>
            <a:r>
              <a:rPr lang="en-US" dirty="0" smtClean="0"/>
              <a:t>T</a:t>
            </a:r>
            <a:r>
              <a:rPr lang="en-US" baseline="-25000" dirty="0" smtClean="0"/>
              <a:t>phot</a:t>
            </a:r>
            <a:r>
              <a:rPr lang="en-US" dirty="0" smtClean="0"/>
              <a:t>=3500K, T</a:t>
            </a:r>
            <a:r>
              <a:rPr lang="en-US" baseline="-25000" dirty="0" smtClean="0"/>
              <a:t>spot</a:t>
            </a:r>
            <a:r>
              <a:rPr lang="en-US" dirty="0" smtClean="0"/>
              <a:t>=3000K</a:t>
            </a:r>
          </a:p>
          <a:p>
            <a:r>
              <a:rPr lang="en-US" dirty="0" smtClean="0"/>
              <a:t>Filling factor 10 %</a:t>
            </a:r>
          </a:p>
          <a:p>
            <a:r>
              <a:rPr lang="en-US" dirty="0" smtClean="0"/>
              <a:t>Solid line: B</a:t>
            </a:r>
            <a:r>
              <a:rPr lang="en-US" baseline="-25000" dirty="0" smtClean="0"/>
              <a:t>spot</a:t>
            </a:r>
            <a:r>
              <a:rPr lang="en-US" dirty="0" smtClean="0"/>
              <a:t>=1kG</a:t>
            </a:r>
          </a:p>
          <a:p>
            <a:r>
              <a:rPr lang="en-US" dirty="0" smtClean="0"/>
              <a:t>Dashed line: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spot</a:t>
            </a:r>
            <a:r>
              <a:rPr lang="en-US" dirty="0" smtClean="0"/>
              <a:t>=3kG</a:t>
            </a:r>
          </a:p>
          <a:p>
            <a:endParaRPr lang="en-US" dirty="0"/>
          </a:p>
          <a:p>
            <a:r>
              <a:rPr lang="en-US" i="1" dirty="0" err="1" smtClean="0"/>
              <a:t>Afram</a:t>
            </a:r>
            <a:r>
              <a:rPr lang="en-US" i="1" dirty="0"/>
              <a:t> </a:t>
            </a:r>
            <a:r>
              <a:rPr lang="en-US" i="1" dirty="0" smtClean="0"/>
              <a:t>&amp; </a:t>
            </a:r>
            <a:r>
              <a:rPr lang="en-US" i="1" dirty="0" err="1" smtClean="0"/>
              <a:t>Berdyugina</a:t>
            </a:r>
            <a:r>
              <a:rPr lang="en-US" i="1" dirty="0" smtClean="0"/>
              <a:t> 2015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369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575569"/>
            <a:ext cx="2647788" cy="47321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Morin et al. 2008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51" y="1394716"/>
            <a:ext cx="6641617" cy="45703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16562" y="2947169"/>
            <a:ext cx="1993557" cy="17648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64973" y="2463114"/>
            <a:ext cx="39047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 Lac: M3.5,  </a:t>
            </a:r>
            <a:r>
              <a:rPr lang="en-US" dirty="0" err="1" smtClean="0"/>
              <a:t>v.sin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)=4.0 km.s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 Leo: M3,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v.sin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)=3.0 km.s</a:t>
            </a:r>
            <a:r>
              <a:rPr lang="en-US" baseline="30000" dirty="0" smtClean="0"/>
              <a:t>-1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1978" y="3871784"/>
            <a:ext cx="44157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Narval</a:t>
            </a:r>
            <a:r>
              <a:rPr lang="en-US" dirty="0" smtClean="0"/>
              <a:t> observations from 2007 to 2008</a:t>
            </a:r>
            <a:endParaRPr lang="fr-F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0559" y="312239"/>
            <a:ext cx="8229600" cy="974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ZCD with </a:t>
            </a:r>
            <a:r>
              <a:rPr lang="en-US" dirty="0" err="1" smtClean="0"/>
              <a:t>TiO</a:t>
            </a:r>
            <a:r>
              <a:rPr lang="en-US" dirty="0" smtClean="0"/>
              <a:t> lines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4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3078"/>
            <a:ext cx="8229600" cy="974207"/>
          </a:xfrm>
        </p:spPr>
        <p:txBody>
          <a:bodyPr/>
          <a:lstStyle/>
          <a:p>
            <a:r>
              <a:rPr lang="en-US" dirty="0" smtClean="0"/>
              <a:t>ZCD with </a:t>
            </a:r>
            <a:r>
              <a:rPr lang="en-US" dirty="0" err="1" smtClean="0"/>
              <a:t>TiO</a:t>
            </a:r>
            <a:r>
              <a:rPr lang="en-US" dirty="0" smtClean="0"/>
              <a:t> lines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56" y="1958605"/>
            <a:ext cx="7653543" cy="413309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10559" y="1353896"/>
            <a:ext cx="3756152" cy="4732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Result with 450 lines</a:t>
            </a:r>
            <a:endParaRPr lang="fr-FR" sz="2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731520" y="1485389"/>
            <a:ext cx="2854213" cy="473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Common profile</a:t>
            </a:r>
            <a:endParaRPr lang="fr-FR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448800" y="4498109"/>
            <a:ext cx="5911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48800" y="4770582"/>
            <a:ext cx="591128" cy="0"/>
          </a:xfrm>
          <a:prstGeom prst="line">
            <a:avLst/>
          </a:prstGeom>
          <a:ln w="38100">
            <a:solidFill>
              <a:srgbClr val="EF7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62655" y="5061528"/>
            <a:ext cx="591128" cy="0"/>
          </a:xfrm>
          <a:prstGeom prst="line">
            <a:avLst/>
          </a:prstGeom>
          <a:ln w="38100">
            <a:solidFill>
              <a:srgbClr val="64EB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53783" y="4318154"/>
            <a:ext cx="77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LSD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3783" y="4603535"/>
            <a:ext cx="77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NDD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53782" y="4879680"/>
            <a:ext cx="77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ZCD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966640" y="2997176"/>
            <a:ext cx="2238859" cy="16063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EV Lac</a:t>
            </a:r>
          </a:p>
          <a:p>
            <a:r>
              <a:rPr lang="en-US" sz="2800" dirty="0" err="1" smtClean="0"/>
              <a:t>Narval</a:t>
            </a:r>
            <a:endParaRPr lang="en-US" sz="2800" dirty="0" smtClean="0"/>
          </a:p>
          <a:p>
            <a:r>
              <a:rPr lang="en-US" sz="2800" dirty="0" smtClean="0"/>
              <a:t>02/08/2007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52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559" y="1353896"/>
            <a:ext cx="3756152" cy="4732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Result with 450 lines</a:t>
            </a:r>
            <a:endParaRPr lang="fr-FR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0559" y="312239"/>
            <a:ext cx="8229600" cy="974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ZCD with </a:t>
            </a:r>
            <a:r>
              <a:rPr lang="en-US" dirty="0" err="1" smtClean="0"/>
              <a:t>TiO</a:t>
            </a:r>
            <a:r>
              <a:rPr lang="en-US" dirty="0" smtClean="0"/>
              <a:t> lines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13" y="2105618"/>
            <a:ext cx="9345187" cy="4197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3387" y="6018598"/>
            <a:ext cx="6936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7074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7027932" y="6018598"/>
            <a:ext cx="776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7080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10722478" y="6018598"/>
            <a:ext cx="767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7086</a:t>
            </a:r>
            <a:endParaRPr lang="fr-FR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943957" y="1590504"/>
            <a:ext cx="1396480" cy="473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Spectra</a:t>
            </a:r>
            <a:endParaRPr lang="fr-FR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827491" y="3380509"/>
            <a:ext cx="5911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41346" y="3574475"/>
            <a:ext cx="591128" cy="0"/>
          </a:xfrm>
          <a:prstGeom prst="line">
            <a:avLst/>
          </a:prstGeom>
          <a:ln w="38100">
            <a:solidFill>
              <a:srgbClr val="64EB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432474" y="3200554"/>
            <a:ext cx="105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Observed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2473" y="3392627"/>
            <a:ext cx="95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ZCD fit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393985" y="2897224"/>
            <a:ext cx="2238859" cy="16063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EV Lac</a:t>
            </a:r>
          </a:p>
          <a:p>
            <a:r>
              <a:rPr lang="en-US" sz="2800" dirty="0" err="1" smtClean="0"/>
              <a:t>Narval</a:t>
            </a:r>
            <a:endParaRPr lang="en-US" sz="2800" dirty="0" smtClean="0"/>
          </a:p>
          <a:p>
            <a:r>
              <a:rPr lang="en-US" sz="2800" dirty="0" smtClean="0"/>
              <a:t>02/08/2007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469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0</TotalTime>
  <Words>677</Words>
  <Application>Microsoft Office PowerPoint</Application>
  <PresentationFormat>Widescreen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Georgia</vt:lpstr>
      <vt:lpstr>Wingdings</vt:lpstr>
      <vt:lpstr>Brushed Metal 16x9</vt:lpstr>
      <vt:lpstr>Magnetic Fluxes in M dwarfs</vt:lpstr>
      <vt:lpstr>ZCD Zeeman Component Decomposition</vt:lpstr>
      <vt:lpstr>ZCD Zeeman Component Decomposition</vt:lpstr>
      <vt:lpstr>ZCD Zeeman Component Decomposition</vt:lpstr>
      <vt:lpstr>Molecular lines</vt:lpstr>
      <vt:lpstr>Molecular lines</vt:lpstr>
      <vt:lpstr>PowerPoint Presentation</vt:lpstr>
      <vt:lpstr>ZCD with TiO lines</vt:lpstr>
      <vt:lpstr>PowerPoint Presentation</vt:lpstr>
      <vt:lpstr>ZCD with TiO lines</vt:lpstr>
      <vt:lpstr>ZCD with TiO lines</vt:lpstr>
      <vt:lpstr>ZCD with TiO lines</vt:lpstr>
      <vt:lpstr>ZCD with TiO lines</vt:lpstr>
      <vt:lpstr>TiO band fitting</vt:lpstr>
      <vt:lpstr>TiO band fitting</vt:lpstr>
      <vt:lpstr>PowerPoint Presentation</vt:lpstr>
      <vt:lpstr>TiO band fitting</vt:lpstr>
      <vt:lpstr>PowerPoint Presentation</vt:lpstr>
      <vt:lpstr>Band fitting in Brown Dwarfs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2016-01-20T09:50:12Z</dcterms:created>
  <dcterms:modified xsi:type="dcterms:W3CDTF">2016-02-16T14:48:22Z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